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484A33"/>
    <a:srgbClr val="7905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8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71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40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2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84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46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14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30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08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76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48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2F9E4-C4E4-4193-8474-A41EA7AEA36F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C1C4B-4609-45F3-BDE6-808C14FD3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5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13.xml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7.xml"/><Relationship Id="rId4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kprosto.ru/kak-914060-chto-takoe-sinkveyn-i-kak-ego-sostavlya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7.xml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05" y="-85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087739"/>
            <a:ext cx="7772400" cy="3240359"/>
          </a:xfrm>
        </p:spPr>
        <p:txBody>
          <a:bodyPr>
            <a:normAutofit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5400" b="1" dirty="0" smtClean="0">
                <a:solidFill>
                  <a:srgbClr val="C00000"/>
                </a:solidFill>
              </a:rPr>
              <a:t>«Детям о весне»</a:t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презентация для детей старшего дошкольного возраста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s://stroydesign24.ru/pics/kislitsa-kartinka-dlya-detey-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4897" y="4009135"/>
            <a:ext cx="2739032" cy="241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sd.multiurok.ru/html/2020/04/03/s_5e8716e06a6a7/1404235_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548680"/>
            <a:ext cx="2044120" cy="206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5" action="ppaction://hlinksldjump"/>
          </p:cNvPr>
          <p:cNvSpPr/>
          <p:nvPr/>
        </p:nvSpPr>
        <p:spPr>
          <a:xfrm>
            <a:off x="8028384" y="6186297"/>
            <a:ext cx="978408" cy="484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9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632966" cy="720080"/>
          </a:xfrm>
        </p:spPr>
        <p:txBody>
          <a:bodyPr>
            <a:noAutofit/>
          </a:bodyPr>
          <a:lstStyle/>
          <a:p>
            <a:r>
              <a:rPr lang="ru-RU" sz="2500" dirty="0">
                <a:solidFill>
                  <a:srgbClr val="7030A0"/>
                </a:solidFill>
              </a:rPr>
              <a:t>А</a:t>
            </a:r>
            <a:r>
              <a:rPr lang="ru-RU" sz="2500" dirty="0" smtClean="0">
                <a:solidFill>
                  <a:srgbClr val="7030A0"/>
                </a:solidFill>
              </a:rPr>
              <a:t> солнышко весеннее играет со снежком</a:t>
            </a:r>
            <a:br>
              <a:rPr lang="ru-RU" sz="2500" dirty="0" smtClean="0">
                <a:solidFill>
                  <a:srgbClr val="7030A0"/>
                </a:solidFill>
              </a:rPr>
            </a:br>
            <a:r>
              <a:rPr lang="ru-RU" sz="2500" dirty="0" smtClean="0">
                <a:solidFill>
                  <a:srgbClr val="7030A0"/>
                </a:solidFill>
              </a:rPr>
              <a:t>И свесились капризные сосульки за окном</a:t>
            </a:r>
            <a:endParaRPr lang="ru-RU" sz="25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2132856"/>
            <a:ext cx="4112905" cy="3096344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ru-RU" dirty="0">
                <a:solidFill>
                  <a:srgbClr val="C00000"/>
                </a:solidFill>
              </a:rPr>
              <a:t>Прозрачные стекляшки,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Узорные висюльки,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На проводах и крышах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Веселые сосульки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pPr marL="68580" indent="0">
              <a:buNone/>
            </a:pPr>
            <a:r>
              <a:rPr lang="ru-RU" dirty="0">
                <a:solidFill>
                  <a:srgbClr val="C00000"/>
                </a:solidFill>
              </a:rPr>
              <a:t>Блестят, переливаясь,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На солнышке сверкают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И капелькой блестящей,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Слезинкой, тихо тают.</a:t>
            </a:r>
          </a:p>
        </p:txBody>
      </p:sp>
      <p:pic>
        <p:nvPicPr>
          <p:cNvPr id="15362" name="Picture 2" descr="https://i.pinimg.com/736x/40/58/98/4058986a7a3a154364c60075aca8b8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669" y="1124744"/>
            <a:ext cx="3914775" cy="5534025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 flipH="1">
            <a:off x="0" y="5949280"/>
            <a:ext cx="86409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9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723" y="404664"/>
            <a:ext cx="8463994" cy="1368152"/>
          </a:xfrm>
        </p:spPr>
        <p:txBody>
          <a:bodyPr>
            <a:noAutofit/>
          </a:bodyPr>
          <a:lstStyle/>
          <a:p>
            <a:pPr algn="ctr"/>
            <a:r>
              <a:rPr lang="ru-RU" sz="2500" dirty="0" smtClean="0">
                <a:solidFill>
                  <a:srgbClr val="7030A0"/>
                </a:solidFill>
              </a:rPr>
              <a:t>Весной трескается лед на реках и начинается </a:t>
            </a:r>
            <a:r>
              <a:rPr lang="ru-RU" sz="2500" dirty="0" smtClean="0">
                <a:solidFill>
                  <a:srgbClr val="C00000"/>
                </a:solidFill>
              </a:rPr>
              <a:t>ледоход</a:t>
            </a:r>
            <a:r>
              <a:rPr lang="ru-RU" sz="2500" dirty="0" smtClean="0">
                <a:solidFill>
                  <a:srgbClr val="7030A0"/>
                </a:solidFill>
              </a:rPr>
              <a:t>. Воды в реках становится много и реки выходят из берегов, вода заливает поля и луга – начинается </a:t>
            </a:r>
            <a:r>
              <a:rPr lang="ru-RU" sz="2500" dirty="0" smtClean="0">
                <a:solidFill>
                  <a:srgbClr val="C00000"/>
                </a:solidFill>
              </a:rPr>
              <a:t>паводок (или половодье).</a:t>
            </a:r>
            <a:endParaRPr lang="ru-RU" sz="2500" dirty="0">
              <a:solidFill>
                <a:srgbClr val="C00000"/>
              </a:solidFill>
            </a:endParaRPr>
          </a:p>
        </p:txBody>
      </p:sp>
      <p:pic>
        <p:nvPicPr>
          <p:cNvPr id="14340" name="Picture 4" descr="https://novosti-dny.ru/uploads/posts/2018-04/vesennee-polovode-v-lnr-zavershaetsya-ugrozy-podtopleniya-net-video_1.jpe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24"/>
          <a:stretch/>
        </p:blipFill>
        <p:spPr bwMode="auto">
          <a:xfrm>
            <a:off x="4067944" y="3284984"/>
            <a:ext cx="4866773" cy="3398845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s://ds05.infourok.ru/uploads/ex/0629/000e7190-a5a9770a/8/img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916832"/>
            <a:ext cx="4587322" cy="3352744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 flipH="1">
            <a:off x="38675" y="6054211"/>
            <a:ext cx="86409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38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936104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solidFill>
                  <a:srgbClr val="7030A0"/>
                </a:solidFill>
              </a:rPr>
              <a:t>Весенние изменения в живой природе</a:t>
            </a:r>
            <a:br>
              <a:rPr lang="ru-RU" sz="2500" b="1" dirty="0">
                <a:solidFill>
                  <a:srgbClr val="7030A0"/>
                </a:solidFill>
              </a:rPr>
            </a:br>
            <a:endParaRPr lang="ru-RU" sz="2500" dirty="0">
              <a:solidFill>
                <a:srgbClr val="7030A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5536" y="1196752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 smtClean="0">
                <a:solidFill>
                  <a:schemeClr val="accent4">
                    <a:lumMod val="50000"/>
                  </a:schemeClr>
                </a:solidFill>
                <a:hlinkClick r:id="rId3" action="ppaction://hlinksldjump"/>
              </a:rPr>
              <a:t>деревья</a:t>
            </a:r>
            <a:endParaRPr lang="ru-RU" sz="3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357468" y="4379394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chemeClr val="accent4">
                    <a:lumMod val="50000"/>
                  </a:schemeClr>
                </a:solidFill>
                <a:hlinkClick r:id="rId4" action="ppaction://hlinksldjump"/>
              </a:rPr>
              <a:t>насекомые</a:t>
            </a:r>
            <a:endParaRPr lang="ru-RU" sz="3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71741" y="4410945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 smtClean="0">
                <a:solidFill>
                  <a:schemeClr val="accent4">
                    <a:lumMod val="50000"/>
                  </a:schemeClr>
                </a:solidFill>
                <a:hlinkClick r:id="rId5" action="ppaction://hlinksldjump"/>
              </a:rPr>
              <a:t>птицы</a:t>
            </a:r>
            <a:endParaRPr lang="ru-RU" sz="3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786100" y="2780927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 smtClean="0">
                <a:solidFill>
                  <a:schemeClr val="accent4">
                    <a:lumMod val="50000"/>
                  </a:schemeClr>
                </a:solidFill>
                <a:hlinkClick r:id="rId6" action="ppaction://hlinksldjump"/>
              </a:rPr>
              <a:t>животные</a:t>
            </a:r>
            <a:endParaRPr lang="ru-RU" sz="3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340119" y="1195501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 smtClean="0">
                <a:solidFill>
                  <a:schemeClr val="accent4">
                    <a:lumMod val="50000"/>
                  </a:schemeClr>
                </a:solidFill>
                <a:hlinkClick r:id="rId7" action="ppaction://hlinksldjump"/>
              </a:rPr>
              <a:t>цветы</a:t>
            </a:r>
            <a:endParaRPr lang="ru-RU" sz="3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Стрелка вправо 9">
            <a:hlinkClick r:id="rId8" action="ppaction://hlinksldjump"/>
          </p:cNvPr>
          <p:cNvSpPr/>
          <p:nvPr/>
        </p:nvSpPr>
        <p:spPr>
          <a:xfrm>
            <a:off x="8028384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39"/>
            <a:ext cx="8280920" cy="1944217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7030A0"/>
                </a:solidFill>
              </a:rPr>
              <a:t>С приходом тепла </a:t>
            </a:r>
            <a:r>
              <a:rPr lang="ru-RU" sz="2000" dirty="0" smtClean="0">
                <a:solidFill>
                  <a:srgbClr val="7030A0"/>
                </a:solidFill>
              </a:rPr>
              <a:t>у </a:t>
            </a:r>
            <a:r>
              <a:rPr lang="ru-RU" sz="2000" dirty="0">
                <a:solidFill>
                  <a:srgbClr val="7030A0"/>
                </a:solidFill>
              </a:rPr>
              <a:t>деревьев начинается </a:t>
            </a:r>
            <a:r>
              <a:rPr lang="ru-RU" sz="2000" dirty="0" err="1">
                <a:solidFill>
                  <a:srgbClr val="7030A0"/>
                </a:solidFill>
              </a:rPr>
              <a:t>сокодвижение</a:t>
            </a:r>
            <a:r>
              <a:rPr lang="ru-RU" sz="2000" dirty="0">
                <a:solidFill>
                  <a:srgbClr val="7030A0"/>
                </a:solidFill>
              </a:rPr>
              <a:t>: их корни активно вбирают влагу из почвы. Жидкость, попадая в ствол и ветви дерева, растворяет питательные вещества, </a:t>
            </a:r>
            <a:r>
              <a:rPr lang="ru-RU" sz="2000" dirty="0" smtClean="0">
                <a:solidFill>
                  <a:srgbClr val="7030A0"/>
                </a:solidFill>
              </a:rPr>
              <a:t>и </a:t>
            </a:r>
            <a:r>
              <a:rPr lang="ru-RU" sz="2000" dirty="0">
                <a:solidFill>
                  <a:srgbClr val="7030A0"/>
                </a:solidFill>
              </a:rPr>
              <a:t>разносит их ко всем частям растения. </a:t>
            </a:r>
            <a:r>
              <a:rPr lang="ru-RU" sz="2000" dirty="0" smtClean="0">
                <a:solidFill>
                  <a:srgbClr val="7030A0"/>
                </a:solidFill>
              </a:rPr>
              <a:t> Через </a:t>
            </a:r>
            <a:r>
              <a:rPr lang="ru-RU" sz="2000" dirty="0">
                <a:solidFill>
                  <a:srgbClr val="7030A0"/>
                </a:solidFill>
              </a:rPr>
              <a:t>некоторое время после начала </a:t>
            </a:r>
            <a:r>
              <a:rPr lang="ru-RU" sz="2000" dirty="0" err="1">
                <a:solidFill>
                  <a:srgbClr val="7030A0"/>
                </a:solidFill>
              </a:rPr>
              <a:t>сокодвижения</a:t>
            </a:r>
            <a:r>
              <a:rPr lang="ru-RU" sz="2000" dirty="0">
                <a:solidFill>
                  <a:srgbClr val="7030A0"/>
                </a:solidFill>
              </a:rPr>
              <a:t> набухают </a:t>
            </a:r>
            <a:r>
              <a:rPr lang="ru-RU" sz="2000" dirty="0">
                <a:solidFill>
                  <a:srgbClr val="7030A0"/>
                </a:solidFill>
                <a:hlinkClick r:id="rId3"/>
              </a:rPr>
              <a:t>почки</a:t>
            </a:r>
            <a:r>
              <a:rPr lang="ru-RU" sz="2000" dirty="0">
                <a:solidFill>
                  <a:srgbClr val="7030A0"/>
                </a:solidFill>
              </a:rPr>
              <a:t> деревьев и кустарников</a:t>
            </a:r>
            <a:r>
              <a:rPr lang="ru-RU" sz="2000" dirty="0" smtClean="0">
                <a:solidFill>
                  <a:srgbClr val="7030A0"/>
                </a:solidFill>
              </a:rPr>
              <a:t>.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smtClean="0">
                <a:solidFill>
                  <a:srgbClr val="7030A0"/>
                </a:solidFill>
              </a:rPr>
              <a:t>Позже из почек появляются молодые листочки. У плодовых деревьев и кустарников распускаются цветы.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2292" name="Picture 4" descr="https://avatars.mds.yandex.net/get-pdb/989257/fcae22e7-6cc8-4a2c-8c21-f61ba508e005/s6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3" y="2060848"/>
            <a:ext cx="3538779" cy="4464496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cdn.photosight.ru/img/5/791/5175255_xlarg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3312368" cy="4464496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лево 4">
            <a:hlinkClick r:id="rId6" action="ppaction://hlinksldjump"/>
          </p:cNvPr>
          <p:cNvSpPr/>
          <p:nvPr/>
        </p:nvSpPr>
        <p:spPr>
          <a:xfrm>
            <a:off x="179512" y="6140475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7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864096"/>
          </a:xfrm>
        </p:spPr>
        <p:txBody>
          <a:bodyPr>
            <a:noAutofit/>
          </a:bodyPr>
          <a:lstStyle/>
          <a:p>
            <a:pPr algn="ctr"/>
            <a:r>
              <a:rPr lang="ru-RU" sz="2500" dirty="0" smtClean="0">
                <a:solidFill>
                  <a:srgbClr val="7030A0"/>
                </a:solidFill>
              </a:rPr>
              <a:t>На полях и лугах распускаются первые весенние цветы</a:t>
            </a:r>
            <a:endParaRPr lang="ru-RU" sz="2500" dirty="0">
              <a:solidFill>
                <a:srgbClr val="7030A0"/>
              </a:solidFill>
            </a:endParaRPr>
          </a:p>
        </p:txBody>
      </p:sp>
      <p:pic>
        <p:nvPicPr>
          <p:cNvPr id="11266" name="Picture 2" descr="https://luganskkidslibrary.files.wordpress.com/2014/04/430651-5616x374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586861"/>
            <a:ext cx="2736304" cy="3281234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1580" y="490051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подснежники</a:t>
            </a:r>
            <a:endParaRPr lang="ru-RU" dirty="0"/>
          </a:p>
        </p:txBody>
      </p:sp>
      <p:pic>
        <p:nvPicPr>
          <p:cNvPr id="11268" name="Picture 4" descr="http://rasfokus.ru/images/photos/medium/88d8bc926f70fad9653162aa6e4083b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8510" y="2204864"/>
            <a:ext cx="2517625" cy="3281235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11474" y="5516205"/>
            <a:ext cx="19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</a:t>
            </a:r>
            <a:r>
              <a:rPr lang="ru-RU" dirty="0" smtClean="0"/>
              <a:t>ать-и-мачеха</a:t>
            </a:r>
            <a:endParaRPr lang="ru-RU" dirty="0"/>
          </a:p>
        </p:txBody>
      </p:sp>
      <p:pic>
        <p:nvPicPr>
          <p:cNvPr id="11270" name="Picture 6" descr="http://i.mycdn.me/i?r=AzEPZsRbOZEKgBhR0XGMT1RkY3Wbh3YU5cvaNNKdY9aM86aKTM5SRkZCeTgDn6uOyic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7272" y="1681465"/>
            <a:ext cx="2304256" cy="3358006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34338" y="5085184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медуница</a:t>
            </a:r>
            <a:endParaRPr lang="ru-RU" dirty="0"/>
          </a:p>
        </p:txBody>
      </p:sp>
      <p:sp>
        <p:nvSpPr>
          <p:cNvPr id="8" name="Стрелка влево 7">
            <a:hlinkClick r:id="rId6" action="ppaction://hlinksldjump"/>
          </p:cNvPr>
          <p:cNvSpPr/>
          <p:nvPr/>
        </p:nvSpPr>
        <p:spPr>
          <a:xfrm>
            <a:off x="323528" y="606660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45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12968" cy="1440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sz="2200" dirty="0">
                <a:solidFill>
                  <a:srgbClr val="7030A0"/>
                </a:solidFill>
              </a:rPr>
              <a:t>Меняется и жизнь животных. Животные леса, находившиеся в зимней спячке (медведи, барсуки, ежи и др.), пробуждаются и покидают свои убежища. </a:t>
            </a:r>
            <a:r>
              <a:rPr lang="ru-RU" sz="2200" dirty="0" smtClean="0">
                <a:solidFill>
                  <a:srgbClr val="7030A0"/>
                </a:solidFill>
              </a:rPr>
              <a:t>У животных к </a:t>
            </a:r>
            <a:r>
              <a:rPr lang="ru-RU" sz="2200" dirty="0">
                <a:solidFill>
                  <a:srgbClr val="7030A0"/>
                </a:solidFill>
              </a:rPr>
              <a:t>концу весны появляется потомство. </a:t>
            </a:r>
          </a:p>
        </p:txBody>
      </p:sp>
      <p:pic>
        <p:nvPicPr>
          <p:cNvPr id="10242" name="Picture 2" descr="https://i.pinimg.com/originals/39/28/30/392830ad2054b885ec78be4c06abe1c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99" y="1988840"/>
            <a:ext cx="3254511" cy="4535904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pbs.twimg.com/media/EJRdvN0W4AchWPf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7" y="1958015"/>
            <a:ext cx="3488519" cy="4540669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7812360" y="60670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75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64896" cy="100811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</a:rPr>
              <a:t>У животных начинается линька: густой, теплый </a:t>
            </a:r>
            <a:r>
              <a:rPr lang="ru-RU" sz="2400" dirty="0" smtClean="0">
                <a:solidFill>
                  <a:srgbClr val="7030A0"/>
                </a:solidFill>
              </a:rPr>
              <a:t>зимний </a:t>
            </a:r>
            <a:r>
              <a:rPr lang="ru-RU" sz="2400" dirty="0">
                <a:solidFill>
                  <a:srgbClr val="7030A0"/>
                </a:solidFill>
              </a:rPr>
              <a:t>мех сменяется более легким «летним» волосяным покровом</a:t>
            </a:r>
            <a:r>
              <a:rPr lang="ru-RU" sz="2400" dirty="0" smtClean="0">
                <a:solidFill>
                  <a:srgbClr val="7030A0"/>
                </a:solidFill>
              </a:rPr>
              <a:t>. А заяц и белка меняют ещё и окраску шерсти.</a:t>
            </a:r>
            <a:endParaRPr lang="ru-RU" sz="2400" dirty="0"/>
          </a:p>
        </p:txBody>
      </p:sp>
      <p:pic>
        <p:nvPicPr>
          <p:cNvPr id="19458" name="Picture 2" descr="https://i.pinimg.com/736x/e9/9c/c5/e99cc555ef904101a3470e91a08e26f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3240360" cy="4520928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99px.ru/sstorage/56/2019/01/1280119142326305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676342"/>
            <a:ext cx="3030262" cy="4545394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лево 4">
            <a:hlinkClick r:id="rId5" action="ppaction://hlinksldjump"/>
          </p:cNvPr>
          <p:cNvSpPr/>
          <p:nvPr/>
        </p:nvSpPr>
        <p:spPr>
          <a:xfrm>
            <a:off x="251520" y="614151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72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027664"/>
            <a:ext cx="8712968" cy="81716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Весной на родину возвращаются перелетные птицы. Начало весны связывают </a:t>
            </a:r>
            <a:r>
              <a:rPr lang="ru-RU" sz="2000" dirty="0">
                <a:solidFill>
                  <a:srgbClr val="7030A0"/>
                </a:solidFill>
              </a:rPr>
              <a:t>с прилетом грачей. За ними прилетают зяблики, жаворонки и скворцы. После того, как водоемы освобождаются ото льда, возвращаются и водоплавающие птицы. С появлением насекомых – мух и комаров – совпадает по времени прилет соловьев, ласточек и кукушек.</a:t>
            </a:r>
            <a:br>
              <a:rPr lang="ru-RU" sz="2000" dirty="0">
                <a:solidFill>
                  <a:srgbClr val="7030A0"/>
                </a:solidFill>
              </a:rPr>
            </a:b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18434" name="Picture 2" descr="https://avatars.mds.yandex.net/get-pdb/367895/2890fc0a-e1e8-4429-ad0f-df295030d4f8/s1200?webp=fals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790"/>
          <a:stretch/>
        </p:blipFill>
        <p:spPr bwMode="auto">
          <a:xfrm>
            <a:off x="3173288" y="2780928"/>
            <a:ext cx="2808312" cy="3699640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pdnr.ru/studopediaru/baza28/3453600210922.files/image0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836" y="2365187"/>
            <a:ext cx="2763631" cy="3699640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s://avatars.mds.yandex.net/get-pdb/906476/3d101470-030e-4d1c-bf08-b462d297ebbc/s120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6657" y="2385205"/>
            <a:ext cx="2545811" cy="3659603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лево 4">
            <a:hlinkClick r:id="rId6" action="ppaction://hlinksldjump"/>
          </p:cNvPr>
          <p:cNvSpPr/>
          <p:nvPr/>
        </p:nvSpPr>
        <p:spPr>
          <a:xfrm>
            <a:off x="410388" y="623825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17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27664"/>
            <a:ext cx="8280920" cy="81716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7030A0"/>
                </a:solidFill>
              </a:rPr>
              <a:t>Весна радует первыми ласковыми солнечными лучами, зеленой травкой и цветением деревьев</a:t>
            </a:r>
            <a:r>
              <a:rPr lang="ru-RU" sz="2000" dirty="0" smtClean="0">
                <a:solidFill>
                  <a:srgbClr val="7030A0"/>
                </a:solidFill>
              </a:rPr>
              <a:t>. В </a:t>
            </a:r>
            <a:r>
              <a:rPr lang="ru-RU" sz="2000" dirty="0">
                <a:solidFill>
                  <a:srgbClr val="7030A0"/>
                </a:solidFill>
              </a:rPr>
              <a:t>это время просыпаются после продолжительного сна разные насекомые, наполняющие воздух вокруг жужжанием, стрекотом и яркими </a:t>
            </a:r>
            <a:r>
              <a:rPr lang="ru-RU" sz="2000" dirty="0" smtClean="0">
                <a:solidFill>
                  <a:srgbClr val="7030A0"/>
                </a:solidFill>
              </a:rPr>
              <a:t>красками.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17410" name="Picture 2" descr="https://cdn.photosight.ru/img/9/d70/6898488_lar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10948"/>
            <a:ext cx="2736304" cy="3422307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s://ogorodnash.ru/wp-content/uploads/2019/06/borba-s-muravyami01-e156139512426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13631" y="2843176"/>
            <a:ext cx="2794536" cy="3517852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s://cdn.pixabay.com/photo/2020/01/23/16/00/butterfly-4787983_1280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0192" y="2310948"/>
            <a:ext cx="2601880" cy="3503595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лево 4">
            <a:hlinkClick r:id="rId6" action="ppaction://hlinksldjump"/>
          </p:cNvPr>
          <p:cNvSpPr/>
          <p:nvPr/>
        </p:nvSpPr>
        <p:spPr>
          <a:xfrm>
            <a:off x="251520" y="613837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151216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7030A0"/>
                </a:solidFill>
              </a:rPr>
              <a:t>Как только с полей сходит снег, на них начинаются весенние работы. Надо успеть за короткое время, пока не пересохла почва, посеять семена хлебных и овощных растений, высадить </a:t>
            </a:r>
            <a:r>
              <a:rPr lang="ru-RU" sz="2000" dirty="0" smtClean="0">
                <a:solidFill>
                  <a:srgbClr val="7030A0"/>
                </a:solidFill>
              </a:rPr>
              <a:t>картофель, обработать от вредителей и побелить стволы плодовых деревьев и кустарников.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16386" name="Picture 2" descr="https://ds05.infourok.ru/uploads/ex/0d7c/00114b8b-ca4ad1e6/hello_html_m5560ba7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0958" y="1922591"/>
            <a:ext cx="3993844" cy="4622627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img.labirint.ru/rcimg/78f26fbd40a07ae58683015dba9fd0f1/1920x1080/comments_pic/0918/01labculb1241075906.jpg?124107589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5" y="1922591"/>
            <a:ext cx="3710807" cy="4616867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>
            <a:hlinkClick r:id="" action="ppaction://noaction"/>
          </p:cNvPr>
          <p:cNvSpPr/>
          <p:nvPr/>
        </p:nvSpPr>
        <p:spPr>
          <a:xfrm>
            <a:off x="7947432" y="621733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95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47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39552" y="404664"/>
            <a:ext cx="3384376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9051E"/>
                </a:solidFill>
                <a:hlinkClick r:id="rId3" action="ppaction://hlinksldjump"/>
              </a:rPr>
              <a:t>Весенние месяцы</a:t>
            </a:r>
            <a:endParaRPr lang="ru-RU" sz="3600" b="1" dirty="0">
              <a:solidFill>
                <a:srgbClr val="79051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6016" y="3585686"/>
            <a:ext cx="3384376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hlinkClick r:id="rId4" action="ppaction://hlinksldjump"/>
              </a:rPr>
              <a:t>Т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hlinkClick r:id="rId4" action="ppaction://hlinksldjump"/>
              </a:rPr>
              <a:t>руд человека весной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08481" y="404664"/>
            <a:ext cx="3384376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84A33"/>
                </a:solidFill>
                <a:hlinkClick r:id="rId5" action="ppaction://hlinksldjump"/>
              </a:rPr>
              <a:t>Неживая природа весной</a:t>
            </a:r>
            <a:endParaRPr lang="ru-RU" sz="3200" b="1" dirty="0">
              <a:solidFill>
                <a:srgbClr val="484A33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3573016"/>
            <a:ext cx="3384376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hlinkClick r:id="rId6" action="ppaction://hlinksldjump"/>
              </a:rPr>
              <a:t>Живая природа весной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6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702" y="3028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16632"/>
            <a:ext cx="7024744" cy="10801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Весна включает в себя три месяца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51520" y="1347231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hlinkClick r:id="rId3" action="ppaction://hlinksldjump"/>
              </a:rPr>
              <a:t>МАРТ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813248" y="2805189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hlinkClick r:id="rId4" action="ppaction://hlinksldjump"/>
              </a:rPr>
              <a:t>АПРЕЛЬ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093768" y="4445151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hlinkClick r:id="rId5" action="ppaction://hlinksldjump"/>
              </a:rPr>
              <a:t>МАЙ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Стрелка вправо 8">
            <a:hlinkClick r:id="rId6" action="ppaction://hlinksldjump"/>
          </p:cNvPr>
          <p:cNvSpPr/>
          <p:nvPr/>
        </p:nvSpPr>
        <p:spPr>
          <a:xfrm>
            <a:off x="8028384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3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Ручейки бегут быстрее,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Светит солнышко теплее.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Воробей погоде рад – 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Заглянул к нам месяц… </a:t>
            </a:r>
            <a:r>
              <a:rPr lang="ru-RU" sz="2800" b="1" dirty="0" smtClean="0">
                <a:solidFill>
                  <a:srgbClr val="FF0000"/>
                </a:solidFill>
              </a:rPr>
              <a:t>(март)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8194" name="Picture 2" descr="https://thepresentation.ru/img/thumbs/6381b9905ce4b7c45b7cdb0349da822e-800x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912767" cy="4821854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clipart-best.com/img/sparrow/sparrow-clip-art-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4913884"/>
            <a:ext cx="1483844" cy="118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5" action="ppaction://hlinksldjump"/>
          </p:cNvPr>
          <p:cNvSpPr/>
          <p:nvPr/>
        </p:nvSpPr>
        <p:spPr>
          <a:xfrm flipH="1">
            <a:off x="107504" y="6117287"/>
            <a:ext cx="8941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94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1368152"/>
          </a:xfrm>
        </p:spPr>
        <p:txBody>
          <a:bodyPr>
            <a:noAutofit/>
          </a:bodyPr>
          <a:lstStyle/>
          <a:p>
            <a:pPr algn="ctr"/>
            <a:r>
              <a:rPr lang="ru-RU" sz="2500" dirty="0">
                <a:solidFill>
                  <a:srgbClr val="7030A0"/>
                </a:solidFill>
              </a:rPr>
              <a:t>Мишка вылез из берлоги,</a:t>
            </a:r>
            <a:br>
              <a:rPr lang="ru-RU" sz="2500" dirty="0">
                <a:solidFill>
                  <a:srgbClr val="7030A0"/>
                </a:solidFill>
              </a:rPr>
            </a:br>
            <a:r>
              <a:rPr lang="ru-RU" sz="2500" dirty="0">
                <a:solidFill>
                  <a:srgbClr val="7030A0"/>
                </a:solidFill>
              </a:rPr>
              <a:t>Грязь и лужи на дороге,</a:t>
            </a:r>
            <a:br>
              <a:rPr lang="ru-RU" sz="2500" dirty="0">
                <a:solidFill>
                  <a:srgbClr val="7030A0"/>
                </a:solidFill>
              </a:rPr>
            </a:br>
            <a:r>
              <a:rPr lang="ru-RU" sz="2500" dirty="0">
                <a:solidFill>
                  <a:srgbClr val="7030A0"/>
                </a:solidFill>
              </a:rPr>
              <a:t>В небе жаворонка трель-</a:t>
            </a:r>
            <a:br>
              <a:rPr lang="ru-RU" sz="2500" dirty="0">
                <a:solidFill>
                  <a:srgbClr val="7030A0"/>
                </a:solidFill>
              </a:rPr>
            </a:br>
            <a:r>
              <a:rPr lang="ru-RU" sz="2500" dirty="0">
                <a:solidFill>
                  <a:srgbClr val="7030A0"/>
                </a:solidFill>
              </a:rPr>
              <a:t>В гости к нам пришел</a:t>
            </a:r>
            <a:r>
              <a:rPr lang="ru-RU" sz="2500" dirty="0" smtClean="0">
                <a:solidFill>
                  <a:srgbClr val="7030A0"/>
                </a:solidFill>
              </a:rPr>
              <a:t>… </a:t>
            </a:r>
            <a:r>
              <a:rPr lang="ru-RU" sz="2500" b="1" dirty="0" smtClean="0">
                <a:solidFill>
                  <a:srgbClr val="FF0000"/>
                </a:solidFill>
              </a:rPr>
              <a:t>(апрель)</a:t>
            </a:r>
            <a:endParaRPr lang="ru-RU" sz="25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s://1.bp.blogspot.com/-P1WM-XrllqQ/XqNEDAs6t0I/AAAAAAAACnc/eoHfStalkMAb7a3WzKAhBJTeWia3uwdMACLcBGAsYHQ/s1600/vesna-zhivotnyj_mir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3647" y="1964398"/>
            <a:ext cx="6844575" cy="4607121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5" action="ppaction://hlinksldjump"/>
          </p:cNvPr>
          <p:cNvSpPr/>
          <p:nvPr/>
        </p:nvSpPr>
        <p:spPr>
          <a:xfrm flipH="1">
            <a:off x="107504" y="6117287"/>
            <a:ext cx="8941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11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1440160"/>
          </a:xfrm>
        </p:spPr>
        <p:txBody>
          <a:bodyPr>
            <a:noAutofit/>
          </a:bodyPr>
          <a:lstStyle/>
          <a:p>
            <a:pPr algn="ctr"/>
            <a:r>
              <a:rPr lang="ru-RU" sz="2500" dirty="0">
                <a:solidFill>
                  <a:srgbClr val="7030A0"/>
                </a:solidFill>
              </a:rPr>
              <a:t>Сад примерил белый цвет,</a:t>
            </a:r>
            <a:br>
              <a:rPr lang="ru-RU" sz="2500" dirty="0">
                <a:solidFill>
                  <a:srgbClr val="7030A0"/>
                </a:solidFill>
              </a:rPr>
            </a:br>
            <a:r>
              <a:rPr lang="ru-RU" sz="2500" dirty="0">
                <a:solidFill>
                  <a:srgbClr val="7030A0"/>
                </a:solidFill>
              </a:rPr>
              <a:t>Соловей поет сонет,</a:t>
            </a:r>
            <a:br>
              <a:rPr lang="ru-RU" sz="2500" dirty="0">
                <a:solidFill>
                  <a:srgbClr val="7030A0"/>
                </a:solidFill>
              </a:rPr>
            </a:br>
            <a:r>
              <a:rPr lang="ru-RU" sz="2500" dirty="0">
                <a:solidFill>
                  <a:srgbClr val="7030A0"/>
                </a:solidFill>
              </a:rPr>
              <a:t>В зелень наш оделся </a:t>
            </a:r>
            <a:r>
              <a:rPr lang="ru-RU" sz="2500" dirty="0" smtClean="0">
                <a:solidFill>
                  <a:srgbClr val="7030A0"/>
                </a:solidFill>
              </a:rPr>
              <a:t>край – </a:t>
            </a:r>
            <a:br>
              <a:rPr lang="ru-RU" sz="2500" dirty="0" smtClean="0">
                <a:solidFill>
                  <a:srgbClr val="7030A0"/>
                </a:solidFill>
              </a:rPr>
            </a:br>
            <a:r>
              <a:rPr lang="ru-RU" sz="2500" dirty="0" smtClean="0">
                <a:solidFill>
                  <a:srgbClr val="7030A0"/>
                </a:solidFill>
              </a:rPr>
              <a:t>Нас </a:t>
            </a:r>
            <a:r>
              <a:rPr lang="ru-RU" sz="2500" dirty="0">
                <a:solidFill>
                  <a:srgbClr val="7030A0"/>
                </a:solidFill>
              </a:rPr>
              <a:t>теплом встречает</a:t>
            </a:r>
            <a:r>
              <a:rPr lang="ru-RU" sz="2500" dirty="0" smtClean="0">
                <a:solidFill>
                  <a:srgbClr val="7030A0"/>
                </a:solidFill>
              </a:rPr>
              <a:t>… </a:t>
            </a:r>
            <a:r>
              <a:rPr lang="ru-RU" sz="2500" b="1" dirty="0" smtClean="0">
                <a:solidFill>
                  <a:srgbClr val="FF0000"/>
                </a:solidFill>
              </a:rPr>
              <a:t>(май)</a:t>
            </a:r>
            <a:endParaRPr lang="ru-RU" sz="25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snezhinka48.ru/wp-content/uploads/2019/04/img_56f68b514f7f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1099" y="1941549"/>
            <a:ext cx="6792689" cy="4459381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 flipH="1">
            <a:off x="107504" y="6117287"/>
            <a:ext cx="8941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6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108012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solidFill>
                  <a:srgbClr val="7030A0"/>
                </a:solidFill>
              </a:rPr>
              <a:t>Весна – это удивительное время года, когда вся природа просыпается после зимнего сна</a:t>
            </a:r>
            <a:endParaRPr lang="ru-RU" sz="2500" b="1" dirty="0">
              <a:solidFill>
                <a:srgbClr val="7030A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40886" y="1512887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 smtClean="0">
                <a:solidFill>
                  <a:schemeClr val="accent4">
                    <a:lumMod val="50000"/>
                  </a:schemeClr>
                </a:solidFill>
                <a:hlinkClick r:id="rId3" action="ppaction://hlinksldjump"/>
              </a:rPr>
              <a:t>солнце</a:t>
            </a:r>
            <a:endParaRPr lang="ru-RU" sz="3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579535" y="3867156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chemeClr val="accent4">
                    <a:lumMod val="50000"/>
                  </a:schemeClr>
                </a:solidFill>
                <a:hlinkClick r:id="rId4" action="ppaction://hlinksldjump"/>
              </a:rPr>
              <a:t>Ледоход, паводок</a:t>
            </a:r>
            <a:endParaRPr lang="ru-RU" sz="3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40886" y="3860212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 smtClean="0">
                <a:solidFill>
                  <a:schemeClr val="accent4">
                    <a:lumMod val="50000"/>
                  </a:schemeClr>
                </a:solidFill>
                <a:hlinkClick r:id="rId5" action="ppaction://hlinksldjump"/>
              </a:rPr>
              <a:t>сосульки</a:t>
            </a:r>
            <a:endParaRPr lang="ru-RU" sz="3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577444" y="1512886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 smtClean="0">
                <a:solidFill>
                  <a:schemeClr val="accent4">
                    <a:lumMod val="50000"/>
                  </a:schemeClr>
                </a:solidFill>
                <a:hlinkClick r:id="rId6" action="ppaction://hlinksldjump"/>
              </a:rPr>
              <a:t>снег</a:t>
            </a:r>
            <a:endParaRPr lang="ru-RU" sz="3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Стрелка вправо 8">
            <a:hlinkClick r:id="rId7" action="ppaction://hlinksldjump"/>
          </p:cNvPr>
          <p:cNvSpPr/>
          <p:nvPr/>
        </p:nvSpPr>
        <p:spPr>
          <a:xfrm>
            <a:off x="8028384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00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1368152"/>
          </a:xfrm>
        </p:spPr>
        <p:txBody>
          <a:bodyPr>
            <a:noAutofit/>
          </a:bodyPr>
          <a:lstStyle/>
          <a:p>
            <a:pPr algn="ctr"/>
            <a:r>
              <a:rPr lang="ru-RU" sz="2500" dirty="0" smtClean="0">
                <a:solidFill>
                  <a:srgbClr val="7030A0"/>
                </a:solidFill>
              </a:rPr>
              <a:t>С приходом весны солнце светит ярче, становится теплее и увеличивается продолжительность светового дня</a:t>
            </a:r>
            <a:endParaRPr lang="ru-RU" sz="2500" dirty="0">
              <a:solidFill>
                <a:srgbClr val="7030A0"/>
              </a:solidFill>
            </a:endParaRPr>
          </a:p>
        </p:txBody>
      </p:sp>
      <p:pic>
        <p:nvPicPr>
          <p:cNvPr id="4098" name="Picture 2" descr="https://i.ytimg.com/vi/AGtK_N8AxR4/maxresdefault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1772816"/>
            <a:ext cx="6734065" cy="4608512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 flipH="1">
            <a:off x="251520" y="6067004"/>
            <a:ext cx="86409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67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611" y="893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136904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800" dirty="0" smtClean="0">
                <a:solidFill>
                  <a:srgbClr val="7030A0"/>
                </a:solidFill>
              </a:rPr>
              <a:t>Весной </a:t>
            </a:r>
            <a:r>
              <a:rPr lang="ru-RU" sz="2800" dirty="0">
                <a:solidFill>
                  <a:srgbClr val="7030A0"/>
                </a:solidFill>
              </a:rPr>
              <a:t>тает снег, бегут </a:t>
            </a:r>
            <a:r>
              <a:rPr lang="ru-RU" sz="2800" dirty="0" smtClean="0">
                <a:solidFill>
                  <a:srgbClr val="7030A0"/>
                </a:solidFill>
              </a:rPr>
              <a:t>ручьи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>
                <a:solidFill>
                  <a:srgbClr val="7030A0"/>
                </a:solidFill>
              </a:rPr>
              <a:t>и появляются </a:t>
            </a:r>
            <a:r>
              <a:rPr lang="ru-RU" sz="2800" dirty="0" smtClean="0">
                <a:solidFill>
                  <a:srgbClr val="7030A0"/>
                </a:solidFill>
              </a:rPr>
              <a:t>проталины</a:t>
            </a:r>
            <a:br>
              <a:rPr lang="ru-RU" sz="2800" dirty="0" smtClean="0">
                <a:solidFill>
                  <a:srgbClr val="7030A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1"/>
            <a:ext cx="7281257" cy="1008111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ru-RU" dirty="0">
                <a:solidFill>
                  <a:srgbClr val="C00000"/>
                </a:solidFill>
              </a:rPr>
              <a:t>Веселые проталины проснулись ото сна,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Как </a:t>
            </a:r>
            <a:r>
              <a:rPr lang="ru-RU" dirty="0">
                <a:solidFill>
                  <a:srgbClr val="C00000"/>
                </a:solidFill>
              </a:rPr>
              <a:t>здорово, как рады мы, что к нам </a:t>
            </a:r>
            <a:r>
              <a:rPr lang="ru-RU" dirty="0" smtClean="0">
                <a:solidFill>
                  <a:srgbClr val="C00000"/>
                </a:solidFill>
              </a:rPr>
              <a:t>идёт </a:t>
            </a:r>
            <a:r>
              <a:rPr lang="ru-RU" dirty="0">
                <a:solidFill>
                  <a:srgbClr val="C00000"/>
                </a:solidFill>
              </a:rPr>
              <a:t>весна</a:t>
            </a:r>
            <a:r>
              <a:rPr lang="ru-RU" dirty="0" smtClean="0">
                <a:solidFill>
                  <a:srgbClr val="C00000"/>
                </a:solidFill>
              </a:rPr>
              <a:t>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s://avatars.mds.yandex.net/get-pdb/1927647/589d0892-33b8-4cd8-a2ae-16f3678e1c5d/s1200?webp=fals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0023" y="1829983"/>
            <a:ext cx="6590732" cy="4703558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 flipH="1">
            <a:off x="179512" y="6048909"/>
            <a:ext cx="86409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84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</TotalTime>
  <Words>362</Words>
  <Application>Microsoft Office PowerPoint</Application>
  <PresentationFormat>Экран (4:3)</PresentationFormat>
  <Paragraphs>40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  «Детям о весне» презентация для детей старшего дошкольного возраста</vt:lpstr>
      <vt:lpstr>Презентация PowerPoint</vt:lpstr>
      <vt:lpstr>Весна включает в себя три месяца</vt:lpstr>
      <vt:lpstr>Ручейки бегут быстрее, Светит солнышко теплее. Воробей погоде рад –  Заглянул к нам месяц… (март) </vt:lpstr>
      <vt:lpstr>Мишка вылез из берлоги, Грязь и лужи на дороге, В небе жаворонка трель- В гости к нам пришел… (апрель)</vt:lpstr>
      <vt:lpstr>Сад примерил белый цвет, Соловей поет сонет, В зелень наш оделся край –  Нас теплом встречает… (май)</vt:lpstr>
      <vt:lpstr>Весна – это удивительное время года, когда вся природа просыпается после зимнего сна</vt:lpstr>
      <vt:lpstr>С приходом весны солнце светит ярче, становится теплее и увеличивается продолжительность светового дня</vt:lpstr>
      <vt:lpstr>  Весной тает снег, бегут ручьи  и появляются проталины </vt:lpstr>
      <vt:lpstr>А солнышко весеннее играет со снежком И свесились капризные сосульки за окном</vt:lpstr>
      <vt:lpstr>Весной трескается лед на реках и начинается ледоход. Воды в реках становится много и реки выходят из берегов, вода заливает поля и луга – начинается паводок (или половодье).</vt:lpstr>
      <vt:lpstr>Весенние изменения в живой природе </vt:lpstr>
      <vt:lpstr>С приходом тепла у деревьев начинается сокодвижение: их корни активно вбирают влагу из почвы. Жидкость, попадая в ствол и ветви дерева, растворяет питательные вещества, и разносит их ко всем частям растения.  Через некоторое время после начала сокодвижения набухают почки деревьев и кустарников. Позже из почек появляются молодые листочки. У плодовых деревьев и кустарников распускаются цветы. </vt:lpstr>
      <vt:lpstr>На полях и лугах распускаются первые весенние цветы</vt:lpstr>
      <vt:lpstr>  Меняется и жизнь животных. Животные леса, находившиеся в зимней спячке (медведи, барсуки, ежи и др.), пробуждаются и покидают свои убежища. У животных к концу весны появляется потомство. </vt:lpstr>
      <vt:lpstr>У животных начинается линька: густой, теплый зимний мех сменяется более легким «летним» волосяным покровом. А заяц и белка меняют ещё и окраску шерсти.</vt:lpstr>
      <vt:lpstr>Весной на родину возвращаются перелетные птицы. Начало весны связывают с прилетом грачей. За ними прилетают зяблики, жаворонки и скворцы. После того, как водоемы освобождаются ото льда, возвращаются и водоплавающие птицы. С появлением насекомых – мух и комаров – совпадает по времени прилет соловьев, ласточек и кукушек. </vt:lpstr>
      <vt:lpstr>Весна радует первыми ласковыми солнечными лучами, зеленой травкой и цветением деревьев. В это время просыпаются после продолжительного сна разные насекомые, наполняющие воздух вокруг жужжанием, стрекотом и яркими красками.</vt:lpstr>
      <vt:lpstr>Как только с полей сходит снег, на них начинаются весенние работы. Надо успеть за короткое время, пока не пересохла почва, посеять семена хлебных и овощных растений, высадить картофель, обработать от вредителей и побелить стволы плодовых деревьев и кустарников.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«Детский сад №196» общеразвивающего вида    «Весна» презентация для детей старшего дошкольного возраста</dc:title>
  <dc:creator>Иван</dc:creator>
  <cp:lastModifiedBy>User</cp:lastModifiedBy>
  <cp:revision>37</cp:revision>
  <dcterms:created xsi:type="dcterms:W3CDTF">2021-03-07T06:28:24Z</dcterms:created>
  <dcterms:modified xsi:type="dcterms:W3CDTF">2023-11-22T20:43:20Z</dcterms:modified>
</cp:coreProperties>
</file>