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58" r:id="rId3"/>
    <p:sldId id="259" r:id="rId4"/>
    <p:sldId id="262" r:id="rId5"/>
    <p:sldId id="264" r:id="rId6"/>
    <p:sldId id="265" r:id="rId7"/>
    <p:sldId id="293" r:id="rId8"/>
    <p:sldId id="272" r:id="rId9"/>
    <p:sldId id="275" r:id="rId10"/>
    <p:sldId id="274" r:id="rId11"/>
    <p:sldId id="263" r:id="rId12"/>
    <p:sldId id="285" r:id="rId13"/>
    <p:sldId id="273" r:id="rId14"/>
    <p:sldId id="267" r:id="rId15"/>
    <p:sldId id="279" r:id="rId16"/>
    <p:sldId id="280" r:id="rId17"/>
    <p:sldId id="277" r:id="rId18"/>
    <p:sldId id="268" r:id="rId19"/>
    <p:sldId id="266" r:id="rId20"/>
    <p:sldId id="281" r:id="rId21"/>
    <p:sldId id="291" r:id="rId22"/>
    <p:sldId id="282" r:id="rId23"/>
    <p:sldId id="278" r:id="rId24"/>
    <p:sldId id="290" r:id="rId25"/>
    <p:sldId id="269" r:id="rId26"/>
    <p:sldId id="283" r:id="rId27"/>
    <p:sldId id="284" r:id="rId28"/>
    <p:sldId id="287" r:id="rId29"/>
    <p:sldId id="286" r:id="rId30"/>
    <p:sldId id="292" r:id="rId31"/>
    <p:sldId id="294" r:id="rId32"/>
    <p:sldId id="288" r:id="rId33"/>
    <p:sldId id="289" r:id="rId34"/>
    <p:sldId id="270" r:id="rId35"/>
    <p:sldId id="271" r:id="rId36"/>
    <p:sldId id="29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B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МБДОУ детский сад  №33 «Светлячок»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Подготовила и провела </a:t>
            </a:r>
            <a:br>
              <a:rPr lang="ru-RU" sz="27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27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учитель-логопед Гречиха Л.Н.</a:t>
            </a:r>
            <a:endParaRPr lang="ru-RU" sz="27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type="body" idx="1"/>
          </p:nvPr>
        </p:nvSpPr>
        <p:spPr>
          <a:xfrm>
            <a:off x="3635896" y="3284984"/>
            <a:ext cx="4824536" cy="309634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4800" dirty="0">
                <a:solidFill>
                  <a:srgbClr val="FF0000"/>
                </a:solidFill>
                <a:latin typeface="Comic Sans MS" pitchFamily="66" charset="0"/>
              </a:rPr>
              <a:t>Консультация для педагогов на тему: «Профилактика речевых нарушений у дошкольников –«Будем с ручками дружить!»»</a:t>
            </a:r>
          </a:p>
          <a:p>
            <a:pPr algn="ctr">
              <a:buNone/>
            </a:pPr>
            <a:r>
              <a:rPr lang="ru-RU" sz="4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3" descr="C:\Users\Пользователь\Desktop\getImage (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3312368" cy="36020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8003232" cy="5646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omic Sans MS" pitchFamily="66" charset="0"/>
              </a:rPr>
              <a:t>Узоры из резинок, шерстяных ниток</a:t>
            </a:r>
          </a:p>
        </p:txBody>
      </p:sp>
      <p:pic>
        <p:nvPicPr>
          <p:cNvPr id="5122" name="Picture 2" descr="C:\Users\Пользователь\Desktop\getImage (2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51784" cy="4536504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getImage (2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551784" cy="4536504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getImage (2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44824"/>
            <a:ext cx="2551784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4286256"/>
            <a:ext cx="7300906" cy="221457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omic Sans MS" pitchFamily="66" charset="0"/>
              </a:rPr>
              <a:t> 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Перетирание пуговиц между ладонями;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Пересыпание из ладошки в ладошку;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Выкладывание изображения по контуру;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Поиск больших, квадратных, гладких и пр. пуговиц;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Пересыпание пуговиц в прорезь в банке.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51720" y="857232"/>
            <a:ext cx="5904656" cy="41152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Игры с пуговицами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0" y="857232"/>
            <a:ext cx="4041775" cy="440529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4" name="Содержимое 13" descr="SDC1148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19" y="1672910"/>
            <a:ext cx="4032449" cy="2764201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 flipH="1">
            <a:off x="9612560" y="188640"/>
            <a:ext cx="288032" cy="144016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95736" y="704088"/>
            <a:ext cx="6567264" cy="56467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Игры с прищепками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6" name="Picture 2" descr="C:\Users\Пользователь\Desktop\getImage (43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936437" cy="2952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79631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CIMG775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284984"/>
            <a:ext cx="3500462" cy="242889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48064" y="1052736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Прикрепление прищепок по длине, краю предмета;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Развешивание  разноцветных платочков после стирки;</a:t>
            </a:r>
          </a:p>
          <a:p>
            <a:r>
              <a:rPr lang="ru-RU" dirty="0">
                <a:latin typeface="Comic Sans MS" pitchFamily="66" charset="0"/>
              </a:rPr>
              <a:t>Массаж пальчиков;</a:t>
            </a:r>
            <a:br>
              <a:rPr lang="ru-RU" dirty="0"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16387" name="Picture 3" descr="C:\Users\Пользователь\Desktop\getImage (4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ьзователь\Desktop\getImage (1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524316" cy="417646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getImage (66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922191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797152"/>
            <a:ext cx="7143800" cy="1296144"/>
          </a:xfrm>
        </p:spPr>
        <p:txBody>
          <a:bodyPr>
            <a:normAutofit/>
          </a:bodyPr>
          <a:lstStyle/>
          <a:p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Нанизывание крупных бусин на леску;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Перетирание, перекатывание между ладонями;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Вдавливание в пластилин.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857232"/>
            <a:ext cx="4040188" cy="65935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259632" y="548681"/>
            <a:ext cx="7354143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>
                <a:solidFill>
                  <a:srgbClr val="C00000"/>
                </a:solidFill>
                <a:latin typeface="Comic Sans MS" pitchFamily="66" charset="0"/>
              </a:rPr>
              <a:t>Игры с крупными бусинами</a:t>
            </a:r>
          </a:p>
        </p:txBody>
      </p:sp>
      <p:pic>
        <p:nvPicPr>
          <p:cNvPr id="22530" name="Picture 2" descr="C:\Users\Пользователь\Desktop\getImage (67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696411" cy="2772308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 descr="C:\Users\Пользователь\Desktop\getImage (68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775968" cy="28319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ользователь\Desktop\getImage (24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032447" cy="302433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691680" y="704088"/>
            <a:ext cx="7071320" cy="852704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Игра «Горячие бусины»</a:t>
            </a:r>
          </a:p>
        </p:txBody>
      </p:sp>
      <p:pic>
        <p:nvPicPr>
          <p:cNvPr id="10242" name="Picture 2" descr="C:\Users\Пользователь\Desktop\getImage (2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4978896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omic Sans MS" pitchFamily="66" charset="0"/>
              </a:rPr>
              <a:t>Игра «Выложи бусами по контуру»</a:t>
            </a:r>
          </a:p>
        </p:txBody>
      </p:sp>
      <p:pic>
        <p:nvPicPr>
          <p:cNvPr id="19458" name="Picture 2" descr="C:\Users\Пользователь\Desktop\getImage (60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2610036" cy="3480048"/>
          </a:xfrm>
          <a:prstGeom prst="rect">
            <a:avLst/>
          </a:prstGeom>
          <a:noFill/>
        </p:spPr>
      </p:pic>
      <p:pic>
        <p:nvPicPr>
          <p:cNvPr id="19459" name="Picture 3" descr="C:\Users\Пользователь\Desktop\getImage (6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980728"/>
            <a:ext cx="3439931" cy="2579948"/>
          </a:xfrm>
          <a:prstGeom prst="rect">
            <a:avLst/>
          </a:prstGeom>
          <a:noFill/>
        </p:spPr>
      </p:pic>
      <p:pic>
        <p:nvPicPr>
          <p:cNvPr id="19460" name="Picture 4" descr="C:\Users\Пользователь\Desktop\getImage (6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Игры с пробками от бутылок</a:t>
            </a:r>
            <a:br>
              <a:rPr lang="ru-RU" dirty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" name="Picture 2" descr="C:\Users\Пользователь\Desktop\get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2286000" cy="2434580"/>
          </a:xfrm>
          <a:prstGeom prst="rect">
            <a:avLst/>
          </a:prstGeom>
          <a:noFill/>
        </p:spPr>
      </p:pic>
      <p:pic>
        <p:nvPicPr>
          <p:cNvPr id="8194" name="Picture 2" descr="C:\Users\Пользователь\Desktop\getImag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2799184" cy="2099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95936" y="1700808"/>
            <a:ext cx="4608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omic Sans MS" pitchFamily="66" charset="0"/>
              </a:rPr>
              <a:t>Выкладывание  пробками изображения по контуру;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Перемещение пальчиков на пробках, как на лыжах;</a:t>
            </a:r>
            <a:br>
              <a:rPr lang="ru-RU" dirty="0">
                <a:latin typeface="Comic Sans MS" pitchFamily="66" charset="0"/>
              </a:rPr>
            </a:br>
            <a:r>
              <a:rPr lang="ru-RU" dirty="0">
                <a:latin typeface="Comic Sans MS" pitchFamily="66" charset="0"/>
              </a:rPr>
              <a:t>Выстраивание башни;</a:t>
            </a:r>
          </a:p>
          <a:p>
            <a:r>
              <a:rPr lang="ru-RU" dirty="0">
                <a:latin typeface="Comic Sans MS" pitchFamily="66" charset="0"/>
              </a:rPr>
              <a:t>Нанизывание бусами;</a:t>
            </a:r>
            <a:endParaRPr lang="ru-RU" dirty="0"/>
          </a:p>
        </p:txBody>
      </p:sp>
      <p:pic>
        <p:nvPicPr>
          <p:cNvPr id="8195" name="Picture 3" descr="C:\Users\Пользователь\Desktop\getImage (45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8015286" cy="200026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Способствуют развитию восприятия; созданию условий для ознакомления детей с цветом, формой, величиной, осязаемыми свойствами предметов. 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Закрепление умения выделять цвет, форму, величину как особые свойства предметов; группировать однородные предметы.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7929618" cy="65935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         Игры</a:t>
            </a:r>
          </a:p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с вкладышами, конструктором, развивающие игры</a:t>
            </a:r>
          </a:p>
        </p:txBody>
      </p:sp>
      <p:pic>
        <p:nvPicPr>
          <p:cNvPr id="8" name="Содержимое 7" descr="CIMG7724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36" y="1714489"/>
            <a:ext cx="3714751" cy="2428892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57224" y="4714884"/>
            <a:ext cx="8001056" cy="185738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itchFamily="66" charset="0"/>
              </a:rPr>
              <a:t>Погружение рук в песок;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Просеивание между ладонями, пальцами; 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Использование сухих бассейнов для самомассажа кистей;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Прячем ручки в крупе, ищем сюрпризы;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Перебираем, пересыпаем, рисуем;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 Выкладывание по шаблону, трафарету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928670"/>
            <a:ext cx="7929618" cy="65935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         Игры</a:t>
            </a:r>
          </a:p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с пеком  , с крупами, сухие бассейны</a:t>
            </a:r>
          </a:p>
        </p:txBody>
      </p:sp>
      <p:pic>
        <p:nvPicPr>
          <p:cNvPr id="6146" name="Picture 2" descr="C:\Users\Пользователь\Desktop\getImage (28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041775" cy="3031331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getImage (7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583947" cy="26879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57224" y="1500174"/>
            <a:ext cx="7786742" cy="278608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</a:t>
            </a:r>
            <a:br>
              <a:rPr lang="en-US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В.А.Сухомлинский 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esktop\getImage (2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346837" cy="2808312"/>
          </a:xfrm>
          <a:prstGeom prst="rect">
            <a:avLst/>
          </a:prstGeom>
          <a:noFill/>
        </p:spPr>
      </p:pic>
      <p:pic>
        <p:nvPicPr>
          <p:cNvPr id="11267" name="Picture 3" descr="C:\Users\Пользователь\Desktop\getImage (36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24470" cy="3168352"/>
          </a:xfrm>
          <a:prstGeom prst="rect">
            <a:avLst/>
          </a:prstGeom>
          <a:noFill/>
        </p:spPr>
      </p:pic>
      <p:pic>
        <p:nvPicPr>
          <p:cNvPr id="11268" name="Picture 4" descr="C:\Users\Пользователь\Desktop\getImage (5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3888432" cy="2916324"/>
          </a:xfrm>
          <a:prstGeom prst="rect">
            <a:avLst/>
          </a:prstGeom>
          <a:noFill/>
        </p:spPr>
      </p:pic>
      <p:pic>
        <p:nvPicPr>
          <p:cNvPr id="11269" name="Picture 5" descr="C:\Users\Пользователь\Desktop\getImage (71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128459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Пользователь\Desktop\getImage (7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224469" cy="3168352"/>
          </a:xfrm>
          <a:prstGeom prst="rect">
            <a:avLst/>
          </a:prstGeom>
          <a:noFill/>
        </p:spPr>
      </p:pic>
      <p:pic>
        <p:nvPicPr>
          <p:cNvPr id="24579" name="Picture 3" descr="C:\Users\Пользователь\Desktop\getImage (7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esktop\getImage (3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657128" cy="2743125"/>
          </a:xfrm>
          <a:prstGeom prst="rect">
            <a:avLst/>
          </a:prstGeom>
          <a:noFill/>
        </p:spPr>
      </p:pic>
      <p:pic>
        <p:nvPicPr>
          <p:cNvPr id="12291" name="Picture 3" descr="C:\Users\Пользователь\Desktop\getImage (3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88432" cy="2736304"/>
          </a:xfrm>
          <a:prstGeom prst="rect">
            <a:avLst/>
          </a:prstGeom>
          <a:noFill/>
        </p:spPr>
      </p:pic>
      <p:pic>
        <p:nvPicPr>
          <p:cNvPr id="12294" name="Picture 6" descr="C:\Users\Пользователь\Desktop\getImage (34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648405" cy="2736303"/>
          </a:xfrm>
          <a:prstGeom prst="rect">
            <a:avLst/>
          </a:prstGeom>
          <a:noFill/>
        </p:spPr>
      </p:pic>
      <p:pic>
        <p:nvPicPr>
          <p:cNvPr id="12295" name="Picture 7" descr="C:\Users\Пользователь\Desktop\getImage (5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632" y="3429000"/>
            <a:ext cx="3839336" cy="2863233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9" name="Picture 3" descr="C:\Users\Пользователь\Desktop\getImage (26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3744416" cy="2664296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getImage (2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3933056"/>
            <a:ext cx="3744416" cy="2592288"/>
          </a:xfrm>
          <a:prstGeom prst="rect">
            <a:avLst/>
          </a:prstGeom>
          <a:noFill/>
        </p:spPr>
      </p:pic>
      <p:pic>
        <p:nvPicPr>
          <p:cNvPr id="11" name="Picture 4" descr="C:\Users\Пользователь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348880"/>
            <a:ext cx="3528392" cy="28003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Пользователь\Desktop\getImage (6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143380"/>
            <a:ext cx="8229600" cy="235745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itchFamily="66" charset="0"/>
              </a:rPr>
              <a:t>Рисование пальчиками, всей ладошкой; оттиск печатками; 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Лепка из пластилина, глины, соленого теста;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Украшение вылепленных работ природным материалом, пуговицами, бусинами,…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Приклеивание готовых форм, фигур; обрывание, смятие и разглаживание бумаги, скручивание салфеток, индивидуальная работа с ножницами.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7776864" cy="714380"/>
          </a:xfrm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          Рисование     Лепка     Аппликация</a:t>
            </a:r>
          </a:p>
          <a:p>
            <a:endParaRPr lang="ru-RU" b="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2132" y="714357"/>
            <a:ext cx="2970205" cy="642942"/>
          </a:xfrm>
        </p:spPr>
        <p:txBody>
          <a:bodyPr/>
          <a:lstStyle/>
          <a:p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    </a:t>
            </a:r>
          </a:p>
        </p:txBody>
      </p:sp>
      <p:pic>
        <p:nvPicPr>
          <p:cNvPr id="10" name="Содержимое 9" descr="CIMG7710.JPG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1428736"/>
            <a:ext cx="3500438" cy="250033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88640"/>
            <a:ext cx="8007424" cy="7200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Плетение косичек, ковриков</a:t>
            </a:r>
          </a:p>
        </p:txBody>
      </p:sp>
      <p:pic>
        <p:nvPicPr>
          <p:cNvPr id="13314" name="Picture 2" descr="C:\Users\Пользователь\Desktop\getImage (3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360374" cy="2520280"/>
          </a:xfrm>
          <a:prstGeom prst="rect">
            <a:avLst/>
          </a:prstGeom>
          <a:noFill/>
        </p:spPr>
      </p:pic>
      <p:pic>
        <p:nvPicPr>
          <p:cNvPr id="13315" name="Picture 3" descr="C:\Users\Пользователь\Desktop\getImage (63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278164" cy="2592288"/>
          </a:xfrm>
          <a:prstGeom prst="rect">
            <a:avLst/>
          </a:prstGeom>
          <a:noFill/>
        </p:spPr>
      </p:pic>
      <p:pic>
        <p:nvPicPr>
          <p:cNvPr id="13316" name="Picture 4" descr="C:\Users\Пользователь\Desktop\getImage (5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980728"/>
            <a:ext cx="2106234" cy="2808312"/>
          </a:xfrm>
          <a:prstGeom prst="rect">
            <a:avLst/>
          </a:prstGeom>
          <a:noFill/>
        </p:spPr>
      </p:pic>
      <p:pic>
        <p:nvPicPr>
          <p:cNvPr id="13317" name="Picture 5" descr="C:\Users\Пользователь\Desktop\getImage (7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26436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5976664" cy="12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Игра «Собери гусеницу»</a:t>
            </a:r>
          </a:p>
        </p:txBody>
      </p:sp>
      <p:pic>
        <p:nvPicPr>
          <p:cNvPr id="14338" name="Picture 2" descr="C:\Users\Пользователь\Desktop\getImage (39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992959" cy="2994720"/>
          </a:xfrm>
          <a:prstGeom prst="rect">
            <a:avLst/>
          </a:prstGeom>
          <a:noFill/>
        </p:spPr>
      </p:pic>
      <p:pic>
        <p:nvPicPr>
          <p:cNvPr id="14339" name="Picture 3" descr="C:\Users\Пользователь\Desktop\getImage (4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Пользователь\Desktop\getImage (5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7350"/>
            <a:ext cx="8128000" cy="60833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Пользователь\Desktop\getImage (5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7350"/>
            <a:ext cx="8128000" cy="60833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071546"/>
            <a:ext cx="8501122" cy="192882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a:t>
            </a:r>
          </a:p>
        </p:txBody>
      </p:sp>
      <p:pic>
        <p:nvPicPr>
          <p:cNvPr id="8" name="Содержимое 7" descr="bscap0024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3174" y="3643314"/>
            <a:ext cx="3643338" cy="2857520"/>
          </a:xfr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Пользователь\Desktop\getImage (7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381000"/>
            <a:ext cx="71374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Пользователь\Desktop\getImage (7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Пользователь\Desktop\getImage (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Пользователь\Desktop\getImage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78595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a:t>
            </a:r>
          </a:p>
        </p:txBody>
      </p:sp>
      <p:pic>
        <p:nvPicPr>
          <p:cNvPr id="1027" name="Picture 3" descr="G:\DCIM\100CASIO\CIMG7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57190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1571612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a:t>
            </a:r>
          </a:p>
        </p:txBody>
      </p:sp>
      <p:pic>
        <p:nvPicPr>
          <p:cNvPr id="12" name="Содержимое 11" descr="CIMG7709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4143380"/>
            <a:ext cx="3234267" cy="24257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04088"/>
            <a:ext cx="7935416" cy="315696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Спасибо за внимание!)))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71612"/>
            <a:ext cx="8215370" cy="264320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a:t>
            </a:r>
            <a:endParaRPr lang="ru-RU" sz="2000" dirty="0"/>
          </a:p>
        </p:txBody>
      </p:sp>
      <p:pic>
        <p:nvPicPr>
          <p:cNvPr id="10" name="Содержимое 9" descr="CIMG7785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802" y="4500570"/>
            <a:ext cx="3000396" cy="2078035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7290" y="5429264"/>
            <a:ext cx="7158030" cy="100013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omic Sans MS" pitchFamily="66" charset="0"/>
              </a:rPr>
              <a:t>Развивает  внимание, память, мышление, воображение;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Снимает тревожность;</a:t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Повышает работоспособность головного мозга.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643174" y="928670"/>
            <a:ext cx="4040188" cy="64294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Пальчиковый театр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1285852" y="1500174"/>
            <a:ext cx="7358114" cy="1071570"/>
          </a:xfrm>
        </p:spPr>
        <p:txBody>
          <a:bodyPr>
            <a:noAutofit/>
          </a:bodyPr>
          <a:lstStyle/>
          <a:p>
            <a:r>
              <a:rPr lang="ru-RU" sz="2000" b="0" dirty="0">
                <a:latin typeface="Comic Sans MS" pitchFamily="66" charset="0"/>
              </a:rPr>
              <a:t>Помогает развивать речь;</a:t>
            </a:r>
          </a:p>
          <a:p>
            <a:r>
              <a:rPr lang="ru-RU" sz="2000" b="0" dirty="0">
                <a:latin typeface="Comic Sans MS" pitchFamily="66" charset="0"/>
              </a:rPr>
              <a:t>Способствует овладению навыками мелкой моторики;</a:t>
            </a:r>
          </a:p>
        </p:txBody>
      </p:sp>
      <p:pic>
        <p:nvPicPr>
          <p:cNvPr id="1026" name="Picture 2" descr="C:\Users\Пользователь\Desktop\i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92896"/>
            <a:ext cx="475252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57158" y="5000636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Comic Sans MS" pitchFamily="66" charset="0"/>
              </a:rPr>
              <a:t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</a:t>
            </a:r>
            <a:br>
              <a:rPr lang="ru-RU" sz="2400" dirty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4546" y="1000108"/>
            <a:ext cx="5000660" cy="659352"/>
          </a:xfrm>
        </p:spPr>
        <p:txBody>
          <a:bodyPr/>
          <a:lstStyle/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Функциональные</a:t>
            </a:r>
          </a:p>
          <a:p>
            <a:pPr algn="ctr"/>
            <a:r>
              <a:rPr lang="ru-RU" b="0" dirty="0">
                <a:solidFill>
                  <a:srgbClr val="C00000"/>
                </a:solidFill>
                <a:latin typeface="Comic Sans MS" pitchFamily="66" charset="0"/>
              </a:rPr>
              <a:t> застежки, игры-шнуровки.</a:t>
            </a:r>
          </a:p>
        </p:txBody>
      </p:sp>
      <p:pic>
        <p:nvPicPr>
          <p:cNvPr id="7" name="Содержимое 6" descr="CIMG7587.JPG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1988840"/>
            <a:ext cx="2952328" cy="2286016"/>
          </a:xfrm>
        </p:spPr>
      </p:pic>
      <p:pic>
        <p:nvPicPr>
          <p:cNvPr id="4098" name="Picture 2" descr="C:\Users\Пользователь\Desktop\getImage (20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468199" cy="2592288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getImage (52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858943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Пользователь\Desktop\getImage (1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3906011" cy="2929508"/>
          </a:xfrm>
          <a:prstGeom prst="rect">
            <a:avLst/>
          </a:prstGeom>
          <a:noFill/>
        </p:spPr>
      </p:pic>
      <p:pic>
        <p:nvPicPr>
          <p:cNvPr id="26627" name="Picture 3" descr="C:\Users\Пользователь\Desktop\getImage (14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16632"/>
            <a:ext cx="3936437" cy="2952328"/>
          </a:xfrm>
          <a:prstGeom prst="rect">
            <a:avLst/>
          </a:prstGeom>
          <a:noFill/>
        </p:spPr>
      </p:pic>
      <p:pic>
        <p:nvPicPr>
          <p:cNvPr id="26628" name="Picture 4" descr="C:\Users\Пользователь\Desktop\getImage (1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613" y="3356992"/>
            <a:ext cx="3936438" cy="2952328"/>
          </a:xfrm>
          <a:prstGeom prst="rect">
            <a:avLst/>
          </a:prstGeom>
          <a:noFill/>
        </p:spPr>
      </p:pic>
      <p:pic>
        <p:nvPicPr>
          <p:cNvPr id="26629" name="Picture 5" descr="C:\Users\Пользователь\Desktop\getImage (15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032449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getImage (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521968" cy="264147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getImage (9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3552395" cy="2664296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getImage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501008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ользователь\Desktop\getImage (4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960440" cy="5544616"/>
          </a:xfrm>
          <a:prstGeom prst="rect">
            <a:avLst/>
          </a:prstGeom>
          <a:noFill/>
        </p:spPr>
      </p:pic>
      <p:pic>
        <p:nvPicPr>
          <p:cNvPr id="15363" name="Picture 3" descr="C:\Users\Пользователь\Desktop\getImage (4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47773" cy="55446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1326</TotalTime>
  <Words>689</Words>
  <Application>Microsoft Office PowerPoint</Application>
  <PresentationFormat>Экран (4:3)</PresentationFormat>
  <Paragraphs>43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Calibri</vt:lpstr>
      <vt:lpstr>Comic Sans MS</vt:lpstr>
      <vt:lpstr>Constantia</vt:lpstr>
      <vt:lpstr>Wingdings 2</vt:lpstr>
      <vt:lpstr>Поток</vt:lpstr>
      <vt:lpstr> МБДОУ детский сад  №33 «Светлячок»  Подготовила и провела  учитель-логопед Гречиха Л.Н.</vt:lpstr>
      <vt:lpstr>«Истоки способностей и дарований детей находятся на кончиках  их пальцев. От них, образно говоря, идут тончайшие ручейки, которые питают источник творческой мысли. Чем больше уверенности и изобретательности в движениях детской руки, тем тоньше  ее взаимодействие  с орудием труда, тем сложнее движения, необходимые для этого взаимодействия, тем ярче творческая стихия детского разума. Чем больше мастерства в детской руке, тем ребенок умнее».  В.А.Сухомлинский </vt:lpstr>
      <vt:lpstr>Влияние воздействия руки на мозг человека известно еще до нашей эры. Специалисты восточной медицины утверждают, что игры с участием рук и пальцев приводят в гармоничное отношение тело и разум, поддерживая мозговые системы в отличном состоянии.</vt:lpstr>
      <vt:lpstr>Ребенок постоянно изучает, постигает окружающий мир. Основной метод накопления информации – прикосновения. Ребенку необходимо все хватать, трогать, гладить и пробовать на вкус. Роль взрослого помочь ему в этом, дать необходимый стимул для развития. Поэтому начинать работу по развитию мелкой моторики нужно с самого раннего возраста.  В младшем дошкольном возрасте можно выполнять простые упражнения, сопровождаемые стихотворным текстом.</vt:lpstr>
      <vt:lpstr>Развивает  внимание, память, мышление, воображение; Снимает тревожность; Повышает работоспособность головного мозга.</vt:lpstr>
      <vt:lpstr>Развивают пространственную ориентировку, внимание, формируют навыки самообслуживания, развивают творческие способности, глазомер, укрепляют пальцы рук. </vt:lpstr>
      <vt:lpstr>Презентация PowerPoint</vt:lpstr>
      <vt:lpstr>Презентация PowerPoint</vt:lpstr>
      <vt:lpstr>Презентация PowerPoint</vt:lpstr>
      <vt:lpstr>Узоры из резинок, шерстяных ниток</vt:lpstr>
      <vt:lpstr>  Перетирание пуговиц между ладонями; Пересыпание из ладошки в ладошку; Выкладывание изображения по контуру; Поиск больших, квадратных, гладких и пр. пуговиц; Пересыпание пуговиц в прорезь в банке.</vt:lpstr>
      <vt:lpstr>Игры с прищепками </vt:lpstr>
      <vt:lpstr>Презентация PowerPoint</vt:lpstr>
      <vt:lpstr> Нанизывание крупных бусин на леску; Перетирание, перекатывание между ладонями; Вдавливание в пластилин.</vt:lpstr>
      <vt:lpstr>Игра «Горячие бусины»</vt:lpstr>
      <vt:lpstr>Игра «Выложи бусами по контуру»</vt:lpstr>
      <vt:lpstr>Игры с пробками от бутылок </vt:lpstr>
      <vt:lpstr>Способствуют развитию восприятия; созданию условий для ознакомления детей с цветом, формой, величиной, осязаемыми свойствами предметов.  Закрепление умения выделять цвет, форму, величину как особые свойства предметов; группировать однородные предметы.</vt:lpstr>
      <vt:lpstr>Погружение рук в песок; Просеивание между ладонями, пальцами;  Использование сухих бассейнов для самомассажа кистей; Прячем ручки в крупе, ищем сюрпризы; Перебираем, пересыпаем, рисуем;  Выкладывание по шаблону, трафарету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Рисование пальчиками, всей ладошкой; оттиск печатками;  Лепка из пластилина, глины, соленого теста; Украшение вылепленных работ природным материалом, пуговицами, бусинами,… Приклеивание готовых форм, фигур; обрывание, смятие и разглаживание бумаги, скручивание салфеток, индивидуальная работа с ножницами.</vt:lpstr>
      <vt:lpstr>Плетение косичек, ковриков</vt:lpstr>
      <vt:lpstr>Игра «Собери гусеницу»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эти пособия и игры должны находиться в свободном доступе для ребенка. При этом взрослый объясняет, показывает, рассказывает, для чего нужны данные пособия и игры, как их использовать, соблюдая технику безопасности и руководствуясь принципами охраны жизни и здоровья воспитанника.</vt:lpstr>
      <vt:lpstr>Развитие кисти руки и координации движений пальцев рук – задача комплексная, охватывающая многие сферы деятельности ребенка. Она является одним из аспектов проблемы обеспечения полноценного развития в дошкольном возрасте. И поскольку общее моторное отставание наблюдается исследователями у большинства современных детей, слабую руку дошкольника нужно и необходимо развивать.</vt:lpstr>
      <vt:lpstr>Спасибо за внимание!)))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мелкой моторики у детей младшего дошкольного возраста.</dc:title>
  <dc:creator>Арсений</dc:creator>
  <cp:lastModifiedBy>Роман Школа</cp:lastModifiedBy>
  <cp:revision>118</cp:revision>
  <dcterms:modified xsi:type="dcterms:W3CDTF">2021-02-27T12:05:59Z</dcterms:modified>
</cp:coreProperties>
</file>