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7" r:id="rId3"/>
    <p:sldId id="259" r:id="rId4"/>
    <p:sldId id="258" r:id="rId5"/>
    <p:sldId id="276" r:id="rId6"/>
    <p:sldId id="261" r:id="rId7"/>
    <p:sldId id="285" r:id="rId8"/>
    <p:sldId id="262" r:id="rId9"/>
    <p:sldId id="277" r:id="rId10"/>
    <p:sldId id="278" r:id="rId11"/>
    <p:sldId id="279" r:id="rId12"/>
    <p:sldId id="280" r:id="rId13"/>
    <p:sldId id="283" r:id="rId14"/>
    <p:sldId id="284" r:id="rId15"/>
    <p:sldId id="281" r:id="rId16"/>
    <p:sldId id="282" r:id="rId17"/>
    <p:sldId id="271" r:id="rId18"/>
    <p:sldId id="263" r:id="rId19"/>
    <p:sldId id="267" r:id="rId20"/>
    <p:sldId id="268" r:id="rId21"/>
    <p:sldId id="269" r:id="rId22"/>
    <p:sldId id="266" r:id="rId23"/>
    <p:sldId id="286" r:id="rId24"/>
    <p:sldId id="272" r:id="rId25"/>
    <p:sldId id="28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7870" autoAdjust="0"/>
  </p:normalViewPr>
  <p:slideViewPr>
    <p:cSldViewPr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7816D3-DBA0-41C5-90C2-DE64CDF874E6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ECB46-3CAB-422F-8DF0-D07B08B6D6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93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ECB46-3CAB-422F-8DF0-D07B08B6D6C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078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ECB46-3CAB-422F-8DF0-D07B08B6D6C1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155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ECB46-3CAB-422F-8DF0-D07B08B6D6C1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081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velikaia.ru/upload/iblock/13a/d4df6a3fa8ea51516558d2274e947627.jp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4938540"/>
            <a:ext cx="3528392" cy="136437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Подготовила: воспитатель МБДОУ детского сада №33 «Светлячок»</a:t>
            </a:r>
          </a:p>
          <a:p>
            <a:pPr algn="just"/>
            <a:r>
              <a:rPr 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Шейкина Г.А.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692696"/>
            <a:ext cx="6624736" cy="1656184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Играют мальчики, </a:t>
            </a:r>
            <a:br>
              <a:rPr lang="ru-RU" sz="4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4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играют девочки</a:t>
            </a:r>
          </a:p>
        </p:txBody>
      </p:sp>
      <p:pic>
        <p:nvPicPr>
          <p:cNvPr id="1026" name="Picture 2" descr="http://2.bp.blogspot.com/-_Gq1-VPrjIU/T5QO7tCGpAI/AAAAAAAAAJ0/uIn03avGHWw/s320/5faeb28f44a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910" y="2924944"/>
            <a:ext cx="3048000" cy="273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60158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E:\ФОТО\SAM_0808.JPG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6" y="332656"/>
            <a:ext cx="3880168" cy="2880320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\SAM_0857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3645024"/>
            <a:ext cx="3841055" cy="2992105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2708920"/>
            <a:ext cx="2592288" cy="1512168"/>
          </a:xfrm>
          <a:prstGeom prst="rect">
            <a:avLst/>
          </a:prstGeom>
          <a:solidFill>
            <a:srgbClr val="00B0F0"/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FFFF00"/>
                </a:solidFill>
              </a:rPr>
              <a:t>Играют мальчики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3933056"/>
            <a:ext cx="2592288" cy="2088232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Мы ремонт произведем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И машину заведем!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508104" y="1052736"/>
            <a:ext cx="2448272" cy="1872208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Всем без исключения.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О правилах движения!</a:t>
            </a:r>
          </a:p>
        </p:txBody>
      </p:sp>
    </p:spTree>
    <p:extLst>
      <p:ext uri="{BB962C8B-B14F-4D97-AF65-F5344CB8AC3E}">
        <p14:creationId xmlns:p14="http://schemas.microsoft.com/office/powerpoint/2010/main" val="389370624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F:\Фото призентация\Фото0882.jpg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35599" y="80628"/>
            <a:ext cx="2736303" cy="3672407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5" name="Рисунок 4" descr="E:\ФОТО\SAM_0862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04048" y="3429000"/>
            <a:ext cx="3888432" cy="2880320"/>
          </a:xfrm>
          <a:prstGeom prst="rect">
            <a:avLst/>
          </a:prstGeom>
          <a:noFill/>
          <a:ln w="508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2460070"/>
            <a:ext cx="2713037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148064" y="548680"/>
            <a:ext cx="3744416" cy="2232248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Нам снова завтра в море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Качаться на просторе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Увидим много стран и синий океан.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4794" y="3717197"/>
            <a:ext cx="2942278" cy="201082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Всем на свете нужен дом 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И ребятам и зверятам.</a:t>
            </a:r>
          </a:p>
        </p:txBody>
      </p:sp>
    </p:spTree>
    <p:extLst>
      <p:ext uri="{BB962C8B-B14F-4D97-AF65-F5344CB8AC3E}">
        <p14:creationId xmlns:p14="http://schemas.microsoft.com/office/powerpoint/2010/main" val="314224594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E:\ФОТО\SAM_0811.JPG"/>
          <p:cNvPicPr>
            <a:picLocks noGrp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108" y="423704"/>
            <a:ext cx="3600400" cy="2520279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7" name="Рисунок 6" descr="E:\ФОТО\SAM_081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212976"/>
            <a:ext cx="3672408" cy="2808312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sp>
        <p:nvSpPr>
          <p:cNvPr id="5" name="7-конечная звезда 4"/>
          <p:cNvSpPr/>
          <p:nvPr/>
        </p:nvSpPr>
        <p:spPr>
          <a:xfrm rot="165723">
            <a:off x="4467903" y="690827"/>
            <a:ext cx="3424727" cy="2160240"/>
          </a:xfrm>
          <a:prstGeom prst="star7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j-lt"/>
              </a:rPr>
              <a:t>Магазин овощей Витамины для детей</a:t>
            </a:r>
          </a:p>
        </p:txBody>
      </p:sp>
      <p:sp>
        <p:nvSpPr>
          <p:cNvPr id="8" name="7-конечная звезда 7"/>
          <p:cNvSpPr/>
          <p:nvPr/>
        </p:nvSpPr>
        <p:spPr>
          <a:xfrm rot="21186258">
            <a:off x="329583" y="3061017"/>
            <a:ext cx="3578711" cy="1905914"/>
          </a:xfrm>
          <a:prstGeom prst="star7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Мама к доктору пришла </a:t>
            </a:r>
          </a:p>
          <a:p>
            <a:pPr algn="ctr"/>
            <a:r>
              <a:rPr lang="ru-RU" b="1" dirty="0">
                <a:solidFill>
                  <a:srgbClr val="0070C0"/>
                </a:solidFill>
              </a:rPr>
              <a:t>И ребенка привела.</a:t>
            </a:r>
          </a:p>
          <a:p>
            <a:pPr algn="ctr"/>
            <a:endParaRPr lang="ru-RU" dirty="0"/>
          </a:p>
        </p:txBody>
      </p:sp>
      <p:sp>
        <p:nvSpPr>
          <p:cNvPr id="4" name="7-конечная звезда 3"/>
          <p:cNvSpPr/>
          <p:nvPr/>
        </p:nvSpPr>
        <p:spPr>
          <a:xfrm>
            <a:off x="2699792" y="2105915"/>
            <a:ext cx="3168352" cy="1656184"/>
          </a:xfrm>
          <a:prstGeom prst="star7">
            <a:avLst/>
          </a:prstGeom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FFFF00"/>
                </a:solidFill>
              </a:rPr>
              <a:t>Совместные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28999208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Фото призентация\ПРЕЗЕНТАЦИЯ Ф\Фото104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919748" y="107723"/>
            <a:ext cx="2840012" cy="3456384"/>
          </a:xfrm>
          <a:prstGeom prst="rect">
            <a:avLst/>
          </a:prstGeom>
          <a:noFill/>
          <a:ln w="50800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E:\Фото призентация\ПРЕЗЕНТАЦИЯ Ф\Фото104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148064" y="3140968"/>
            <a:ext cx="2952328" cy="4104456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</p:pic>
      <p:pic>
        <p:nvPicPr>
          <p:cNvPr id="5124" name="Picture 4" descr="http://i.imgur.com/wZ1f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255922"/>
            <a:ext cx="3240359" cy="32347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уб 4"/>
          <p:cNvSpPr/>
          <p:nvPr/>
        </p:nvSpPr>
        <p:spPr>
          <a:xfrm>
            <a:off x="4932040" y="1124744"/>
            <a:ext cx="3384376" cy="1656184"/>
          </a:xfrm>
          <a:prstGeom prst="cube">
            <a:avLst>
              <a:gd name="adj" fmla="val 16074"/>
            </a:avLst>
          </a:prstGeom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Строительно-конструктивные игры</a:t>
            </a:r>
          </a:p>
        </p:txBody>
      </p:sp>
    </p:spTree>
    <p:extLst>
      <p:ext uri="{BB962C8B-B14F-4D97-AF65-F5344CB8AC3E}">
        <p14:creationId xmlns:p14="http://schemas.microsoft.com/office/powerpoint/2010/main" val="1443066201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:\Фото призентация\SAM_075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816424" cy="2664295"/>
          </a:xfrm>
          <a:prstGeom prst="rect">
            <a:avLst/>
          </a:prstGeom>
          <a:noFill/>
          <a:ln w="50800">
            <a:solidFill>
              <a:srgbClr val="00B0F0"/>
            </a:solidFill>
          </a:ln>
        </p:spPr>
      </p:pic>
      <p:pic>
        <p:nvPicPr>
          <p:cNvPr id="4100" name="Picture 4" descr="Знайка и Незнайка...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918" y="282250"/>
            <a:ext cx="2520280" cy="307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E:\Фото призентация\ПРЕЗЕНТАЦИЯ Ф\Фото1044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5122674" y="2878326"/>
            <a:ext cx="2931795" cy="4321175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2547303" y="2528899"/>
            <a:ext cx="4032448" cy="1512168"/>
          </a:xfrm>
          <a:prstGeom prst="cloudCallout">
            <a:avLst>
              <a:gd name="adj1" fmla="val 49080"/>
              <a:gd name="adj2" fmla="val -739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Уголки дидактических игр</a:t>
            </a:r>
          </a:p>
          <a:p>
            <a:pPr algn="ctr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50162265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ФОТО\SAM_0815.JPG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69"/>
          <a:stretch/>
        </p:blipFill>
        <p:spPr bwMode="auto">
          <a:xfrm>
            <a:off x="467544" y="476672"/>
            <a:ext cx="4248471" cy="2898973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</p:pic>
      <p:pic>
        <p:nvPicPr>
          <p:cNvPr id="2051" name="Picture 3" descr="http://www.rusvelikaia.ru/upload/resize_cache/iblock/13a/268_300_1/d4df6a3fa8ea51516558d2274e947627.jpg">
            <a:hlinkClick r:id="rId3" tooltip="Купить Кукла &quot;Петрушка&quot; в интернет магазине Русь Великая, арт. 16102. (фото 1 из 3)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421212"/>
            <a:ext cx="2314104" cy="34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E:\Фото призентация\DSC00098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5" y="3717032"/>
            <a:ext cx="4977770" cy="2736304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3131840" y="2307975"/>
            <a:ext cx="4320480" cy="1512168"/>
          </a:xfrm>
          <a:prstGeom prst="cloudCallout">
            <a:avLst>
              <a:gd name="adj1" fmla="val -45964"/>
              <a:gd name="adj2" fmla="val 60144"/>
            </a:avLst>
          </a:prstGeom>
          <a:solidFill>
            <a:srgbClr val="FFFF00"/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Художественно-театрализованные уголки</a:t>
            </a:r>
          </a:p>
        </p:txBody>
      </p:sp>
    </p:spTree>
    <p:extLst>
      <p:ext uri="{BB962C8B-B14F-4D97-AF65-F5344CB8AC3E}">
        <p14:creationId xmlns:p14="http://schemas.microsoft.com/office/powerpoint/2010/main" val="3524758355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E:\ФОТО\SAM_0821.JPG"/>
          <p:cNvPicPr>
            <a:picLocks noGrp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548681"/>
            <a:ext cx="3474309" cy="2808310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pic>
        <p:nvPicPr>
          <p:cNvPr id="3076" name="Picture 4" descr="Мальчик ребенка лыжник спортсмен характер мультфильм стиль векторные иллюстрации белый фон изолированных вырезать — Стоковое фото #2513397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717032"/>
            <a:ext cx="1944216" cy="2919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E:\Фото призентация\ПРЕЗЕНТАЦИЯ Ф\Фото1033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483641" y="3065579"/>
            <a:ext cx="2736304" cy="3607162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sp>
        <p:nvSpPr>
          <p:cNvPr id="5" name="Выноска-облако 4"/>
          <p:cNvSpPr/>
          <p:nvPr/>
        </p:nvSpPr>
        <p:spPr>
          <a:xfrm>
            <a:off x="3203848" y="2276872"/>
            <a:ext cx="3744416" cy="1440160"/>
          </a:xfrm>
          <a:prstGeom prst="cloudCallout">
            <a:avLst>
              <a:gd name="adj1" fmla="val -46978"/>
              <a:gd name="adj2" fmla="val 97054"/>
            </a:avLst>
          </a:prstGeom>
          <a:solidFill>
            <a:schemeClr val="bg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Физкультурные уголки</a:t>
            </a:r>
          </a:p>
        </p:txBody>
      </p:sp>
    </p:spTree>
    <p:extLst>
      <p:ext uri="{BB962C8B-B14F-4D97-AF65-F5344CB8AC3E}">
        <p14:creationId xmlns:p14="http://schemas.microsoft.com/office/powerpoint/2010/main" val="5772014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498178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Игровой материал и атрибуты для игр носят:</a:t>
            </a:r>
            <a:b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2204864"/>
            <a:ext cx="7272808" cy="39604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привлекательный  характер,  с целью привлечения детей к отражению в игре социально одобряемых образов женского и мужского поведения; (куклы мальчик и девочка)</a:t>
            </a:r>
          </a:p>
          <a:p>
            <a:pPr lvl="0"/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 для игр, воспроизводит модель социального поведения женщины – матери; </a:t>
            </a:r>
          </a:p>
          <a:p>
            <a:pPr lvl="0"/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атрибутики и маркеров для игр – «путешествий» мальчика – моряка, водителя в которых для мальчиков представляется возможность проиграть в мужскую модель поведения.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1924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24936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Оборудованы уголки </a:t>
            </a:r>
            <a:br>
              <a:rPr lang="ru-RU" sz="32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3200" b="1" cap="none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сюжетно- ролевых игр</a:t>
            </a:r>
          </a:p>
        </p:txBody>
      </p:sp>
      <p:pic>
        <p:nvPicPr>
          <p:cNvPr id="5" name="Объект 4" descr="E:\ФОТО\SAM_0857.JPG"/>
          <p:cNvPicPr>
            <a:picLocks noGrp="1"/>
          </p:cNvPicPr>
          <p:nvPr>
            <p:ph sz="quarter" idx="13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124743"/>
            <a:ext cx="3744416" cy="23762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ФОТО\SAM_0872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60032" y="1124743"/>
            <a:ext cx="3745607" cy="26893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 descr="E:\ФОТО\SAM_0811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807456"/>
            <a:ext cx="3910311" cy="28681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Фото призентация\Фото0889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81713" y="2075162"/>
            <a:ext cx="2304255" cy="3092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 descr="E:\ФОТО\SAM_0820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51841"/>
            <a:ext cx="4188460" cy="31413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4136799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Дидактические   игры </a:t>
            </a:r>
          </a:p>
        </p:txBody>
      </p:sp>
      <p:pic>
        <p:nvPicPr>
          <p:cNvPr id="7" name="Рисунок 6" descr="E:\Фото призентация\SAM_0696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67944" y="2996952"/>
            <a:ext cx="4477071" cy="33046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призентация\ПРЕЗЕНТАЦИЯ Ф\Фото103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043609" y="404664"/>
            <a:ext cx="2880320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09103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216" cy="70609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70C0"/>
                </a:solidFill>
                <a:latin typeface="Bookman Old Style" pitchFamily="18" charset="0"/>
              </a:rPr>
              <a:t>Что такое «ГЕНДЕР»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6"/>
            <a:ext cx="8208912" cy="552182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4000" dirty="0" err="1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Гендер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 - это система культурных и социальных норм, предписываемых современным обществом для выполнения каждым человеком в соответствии с его биологическим полом</a:t>
            </a:r>
            <a:r>
              <a:rPr lang="ru-RU" sz="4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(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биологический пол является врожденным признаком, а </a:t>
            </a:r>
            <a:r>
              <a:rPr lang="ru-RU" sz="3000" dirty="0" err="1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гендер</a:t>
            </a: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Bookman Old Style" pitchFamily="18" charset="0"/>
              </a:rPr>
              <a:t>  формируется в процессе воспитания и образования человека).</a:t>
            </a:r>
          </a:p>
          <a:p>
            <a:pPr marL="0" indent="0" algn="just">
              <a:buNone/>
            </a:pP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78534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778098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Интеллектуальные  игры</a:t>
            </a:r>
          </a:p>
        </p:txBody>
      </p:sp>
      <p:pic>
        <p:nvPicPr>
          <p:cNvPr id="6" name="Рисунок 5" descr="E:\Фото призентация\ПРЕЗЕНТАЦИЯ Ф\Фото105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1199188" y="753140"/>
            <a:ext cx="3101340" cy="4132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Фото призентация\ПРЕЗЕНТАЦИЯ Ф\Фото105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5002955" y="2782019"/>
            <a:ext cx="3035172" cy="432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29131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92211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Конструктивные   игры</a:t>
            </a:r>
          </a:p>
        </p:txBody>
      </p:sp>
      <p:pic>
        <p:nvPicPr>
          <p:cNvPr id="9" name="Рисунок 8" descr="E:\Фото призентация\ПРЕЗЕНТАЦИЯ Ф\Фото104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22"/>
          <a:stretch/>
        </p:blipFill>
        <p:spPr bwMode="auto">
          <a:xfrm rot="16200000">
            <a:off x="1274489" y="749847"/>
            <a:ext cx="3024336" cy="4062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E:\Фото призентация\ПРЕЗЕНТАЦИЯ Ф\Фото1048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4864838" y="2632106"/>
            <a:ext cx="3302755" cy="4176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972631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994122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4000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Подвижные    игры</a:t>
            </a:r>
          </a:p>
        </p:txBody>
      </p:sp>
      <p:pic>
        <p:nvPicPr>
          <p:cNvPr id="8" name="Рисунок 7" descr="E:\Фото призентация\DSC00168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16016" y="4474797"/>
            <a:ext cx="4065270" cy="2026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E:\Фото призентация\SAM_066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124744"/>
            <a:ext cx="3528392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E:\Фото призентация\ПРЕЗЕНТАЦИЯ Ф\Фото1059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59833" y="2276873"/>
            <a:ext cx="2520280" cy="2808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128130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Фото призентация\Фото0891_00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592" y="247815"/>
            <a:ext cx="2520280" cy="3273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C:\Documents and Settings\user\Рабочий стол\ФОТО\SAM_0794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5300787" y="627067"/>
            <a:ext cx="307893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C:\Documents and Settings\user\Рабочий стол\ФОТО\SAM_0803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544" y="4077071"/>
            <a:ext cx="3240360" cy="2525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C:\Documents and Settings\user\Рабочий стол\ФОТО\SAM_0809.JPG"/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6" y="4083297"/>
            <a:ext cx="3409107" cy="25196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E:\Фото призентация\Фото0884.jpg"/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315421" y="1717329"/>
            <a:ext cx="2547987" cy="29151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97018213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67600" cy="9613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Работа с родителями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052736"/>
            <a:ext cx="7467600" cy="5421216"/>
          </a:xfrm>
        </p:spPr>
        <p:txBody>
          <a:bodyPr/>
          <a:lstStyle/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Проводятся встречи для ознакомления с условиями предметно-развивающей среды и игровой деятельности детей</a:t>
            </a:r>
          </a:p>
          <a:p>
            <a:pPr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Консультации по темам : «Особенности развития детей разного пола», «Как и во что играют девочки и мальчики» и т.д.</a:t>
            </a:r>
          </a:p>
          <a:p>
            <a:pPr lvl="0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класс «Изготовление игрушки» (из бросового материала, тряпичные куклы – девочки и мальчики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7091834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21078">
            <a:off x="254583" y="2736659"/>
            <a:ext cx="8687661" cy="1222140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marL="0" indent="0" algn="ctr">
              <a:buNone/>
            </a:pPr>
            <a:r>
              <a:rPr lang="ru-RU" sz="5400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358686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992888" cy="504056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0070C0"/>
                </a:solidFill>
                <a:latin typeface="Bookman Old Style" pitchFamily="18" charset="0"/>
              </a:rPr>
              <a:t>Гендерное воспитание</a:t>
            </a:r>
          </a:p>
        </p:txBody>
      </p:sp>
      <p:pic>
        <p:nvPicPr>
          <p:cNvPr id="5" name="Рисунок 4" descr="E:\ФОТО\SAM_082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284984"/>
            <a:ext cx="4896544" cy="3384376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sp>
        <p:nvSpPr>
          <p:cNvPr id="4" name="Выноска со стрелкой вниз 3"/>
          <p:cNvSpPr/>
          <p:nvPr/>
        </p:nvSpPr>
        <p:spPr>
          <a:xfrm>
            <a:off x="395536" y="1052736"/>
            <a:ext cx="8352928" cy="2664296"/>
          </a:xfrm>
          <a:prstGeom prst="downArrowCallout">
            <a:avLst>
              <a:gd name="adj1" fmla="val 39246"/>
              <a:gd name="adj2" fmla="val 35361"/>
              <a:gd name="adj3" fmla="val 25000"/>
              <a:gd name="adj4" fmla="val 64977"/>
            </a:avLst>
          </a:prstGeom>
          <a:solidFill>
            <a:schemeClr val="bg2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800" dirty="0">
                <a:solidFill>
                  <a:srgbClr val="0070C0"/>
                </a:solidFill>
                <a:latin typeface="Bookman Old Style" pitchFamily="18" charset="0"/>
              </a:rPr>
              <a:t>Организация учебно-воспитательного процесса с учетом половой идентичности и специфики развития каждого ребенка в процессе его </a:t>
            </a:r>
            <a:r>
              <a:rPr lang="ru-RU" sz="2800" dirty="0" err="1">
                <a:solidFill>
                  <a:srgbClr val="0070C0"/>
                </a:solidFill>
                <a:latin typeface="Bookman Old Style" pitchFamily="18" charset="0"/>
              </a:rPr>
              <a:t>полоролевой</a:t>
            </a:r>
            <a:r>
              <a:rPr lang="ru-RU" sz="2800" dirty="0">
                <a:solidFill>
                  <a:srgbClr val="0070C0"/>
                </a:solidFill>
                <a:latin typeface="Bookman Old Style" pitchFamily="18" charset="0"/>
              </a:rPr>
              <a:t> социализации  </a:t>
            </a:r>
          </a:p>
        </p:txBody>
      </p:sp>
    </p:spTree>
    <p:extLst>
      <p:ext uri="{BB962C8B-B14F-4D97-AF65-F5344CB8AC3E}">
        <p14:creationId xmlns:p14="http://schemas.microsoft.com/office/powerpoint/2010/main" val="60469419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99288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Цель гендерного подхода в педагогике: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2276872"/>
            <a:ext cx="7920880" cy="381642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3600" dirty="0">
                <a:solidFill>
                  <a:srgbClr val="0070C0"/>
                </a:solidFill>
                <a:latin typeface="Bookman Old Style" pitchFamily="18" charset="0"/>
              </a:rPr>
              <a:t>Воспитание детей разного пола, одинаково способных к самореализации и раскрытию своих потенциалов и возможностей в современном обществе через игровую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val="299912572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064896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Создание условий для </a:t>
            </a:r>
            <a:r>
              <a:rPr lang="ru-RU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гендерной</a:t>
            </a:r>
            <a:r>
              <a:rPr lang="ru-RU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социализации: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988840"/>
            <a:ext cx="8424936" cy="4441704"/>
          </a:xfrm>
        </p:spPr>
        <p:txBody>
          <a:bodyPr>
            <a:noAutofit/>
          </a:bodyPr>
          <a:lstStyle/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3600" dirty="0">
                <a:solidFill>
                  <a:srgbClr val="0070C0"/>
                </a:solidFill>
                <a:latin typeface="Bookman Old Style" pitchFamily="18" charset="0"/>
              </a:rPr>
              <a:t>Построение развивающей среды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3600" dirty="0">
                <a:solidFill>
                  <a:srgbClr val="0070C0"/>
                </a:solidFill>
                <a:latin typeface="Bookman Old Style" pitchFamily="18" charset="0"/>
              </a:rPr>
              <a:t>Перспективное планирование игровой деятельности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3600" dirty="0">
                <a:solidFill>
                  <a:srgbClr val="0070C0"/>
                </a:solidFill>
                <a:latin typeface="Bookman Old Style" pitchFamily="18" charset="0"/>
              </a:rPr>
              <a:t>Построение модели педагогического процесса</a:t>
            </a:r>
          </a:p>
          <a:p>
            <a:pPr>
              <a:buClr>
                <a:srgbClr val="0070C0"/>
              </a:buClr>
              <a:buFont typeface="Wingdings" pitchFamily="2" charset="2"/>
              <a:buChar char="§"/>
            </a:pPr>
            <a:r>
              <a:rPr lang="ru-RU" sz="3600" dirty="0">
                <a:solidFill>
                  <a:srgbClr val="0070C0"/>
                </a:solidFill>
                <a:latin typeface="Bookman Old Style" pitchFamily="18" charset="0"/>
              </a:rPr>
              <a:t>Работа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61008420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36904" cy="1512168"/>
          </a:xfrm>
          <a:solidFill>
            <a:srgbClr val="FFFF0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Игра – это школа социальных отношений , в которых моделируются формы поведения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7" y="2060848"/>
            <a:ext cx="3888433" cy="4320480"/>
          </a:xfrm>
        </p:spPr>
        <p:txBody>
          <a:bodyPr>
            <a:normAutofit fontScale="92500"/>
          </a:bodyPr>
          <a:lstStyle/>
          <a:p>
            <a:pPr marL="45720" indent="0" algn="just">
              <a:buNone/>
            </a:pP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дошкольном возрасте игра является ведущим видом деятельности и именно в сюжетно ролевой игре происходит усвоение детьми </a:t>
            </a:r>
            <a:r>
              <a:rPr lang="ru-RU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гендерного</a:t>
            </a:r>
            <a:r>
              <a:rPr lang="ru-RU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поведения.</a:t>
            </a:r>
          </a:p>
          <a:p>
            <a:endParaRPr lang="ru-RU" b="1" dirty="0"/>
          </a:p>
        </p:txBody>
      </p:sp>
      <p:pic>
        <p:nvPicPr>
          <p:cNvPr id="4" name="Рисунок 3" descr="E:\ФОТО\SAM_0794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573314" y="2275558"/>
            <a:ext cx="4317850" cy="3456386"/>
          </a:xfrm>
          <a:prstGeom prst="rect">
            <a:avLst/>
          </a:prstGeom>
          <a:noFill/>
          <a:ln w="50800">
            <a:solidFill>
              <a:srgbClr val="FFFF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4162709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8092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>
                <a:solidFill>
                  <a:srgbClr val="002060"/>
                </a:solidFill>
              </a:rPr>
              <a:t>Особенности социального характера  развивающей среды: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1556792"/>
            <a:ext cx="8064896" cy="4698856"/>
          </a:xfrm>
        </p:spPr>
        <p:txBody>
          <a:bodyPr/>
          <a:lstStyle/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dirty="0"/>
              <a:t>  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упрощенная-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направлена на приобретение каждым ребенком  опыта социального поведения и общения в комфортных, специально-созданных условиях (воспитание в условиях микросоциума)</a:t>
            </a: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очищенная-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защищает детей от неприемлемых и даже опасных, угрожающих здоровью черт макросреды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002060"/>
              </a:buClr>
              <a:buFont typeface="Wingdings" pitchFamily="2" charset="2"/>
              <a:buChar char="Ø"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компенсирующая-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позволяет детям преодолевать естественные ограничения социальной макросреды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81945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004048" y="620688"/>
            <a:ext cx="3672408" cy="2232248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Я готовлю винегрет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Приходите на обед.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Приготовлю щи и кашу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Будет вкусной пища наша.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17" y="3919497"/>
            <a:ext cx="4176420" cy="2467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3999009"/>
            <a:ext cx="40324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Ювелирный наш салон 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В нем ты выберешь кулон.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И цепочку и браслет </a:t>
            </a:r>
          </a:p>
          <a:p>
            <a:pPr lvl="0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  <a:cs typeface="Times New Roman" pitchFamily="18" charset="0"/>
              </a:rPr>
              <a:t>Лучше модниц наших нет!</a:t>
            </a:r>
          </a:p>
        </p:txBody>
      </p:sp>
      <p:pic>
        <p:nvPicPr>
          <p:cNvPr id="9" name="Рисунок 8" descr="E:\ФОТО\SAM_079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616" y="764704"/>
            <a:ext cx="3564352" cy="2736304"/>
          </a:xfrm>
          <a:prstGeom prst="rect">
            <a:avLst/>
          </a:prstGeom>
          <a:noFill/>
          <a:ln w="50800">
            <a:solidFill>
              <a:srgbClr val="0070C0"/>
            </a:solidFill>
          </a:ln>
        </p:spPr>
      </p:pic>
      <p:pic>
        <p:nvPicPr>
          <p:cNvPr id="10" name="Рисунок 9" descr="E:\ФОТО\SAM_0885.JPG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5783" y="3140968"/>
            <a:ext cx="3264024" cy="349376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Овал 3"/>
          <p:cNvSpPr/>
          <p:nvPr/>
        </p:nvSpPr>
        <p:spPr>
          <a:xfrm>
            <a:off x="3491880" y="2708920"/>
            <a:ext cx="2808312" cy="158417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Bookman Old Style" pitchFamily="18" charset="0"/>
              </a:rPr>
              <a:t>Играют девочки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6709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3528" y="3681028"/>
            <a:ext cx="3744416" cy="2520280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Здесь в салоне красоты</a:t>
            </a:r>
          </a:p>
          <a:p>
            <a:pPr lvl="0"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Вам завяжем мы банты.</a:t>
            </a:r>
          </a:p>
          <a:p>
            <a:pPr lvl="0"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Сделаем модные стрижки</a:t>
            </a:r>
          </a:p>
          <a:p>
            <a:pPr lvl="0"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Для Насти и Иришки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788024" y="404664"/>
            <a:ext cx="4104456" cy="2592288"/>
          </a:xfrm>
          <a:prstGeom prst="roundRect">
            <a:avLst/>
          </a:prstGeom>
          <a:noFill/>
          <a:ln w="5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Если у вас болит спина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Приходите вы сюда.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Здесь помогут доктора</a:t>
            </a:r>
          </a:p>
          <a:p>
            <a:pPr algn="ctr"/>
            <a:r>
              <a:rPr lang="ru-RU" sz="2400" dirty="0">
                <a:solidFill>
                  <a:srgbClr val="0070C0"/>
                </a:solidFill>
                <a:latin typeface="Bookman Old Style" pitchFamily="18" charset="0"/>
              </a:rPr>
              <a:t>Будет рада детвора.</a:t>
            </a:r>
          </a:p>
        </p:txBody>
      </p:sp>
      <p:pic>
        <p:nvPicPr>
          <p:cNvPr id="2050" name="Picture 2" descr="E:\ФОТО\SAM_087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042" y="226126"/>
            <a:ext cx="4275790" cy="3206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E:\ФОТО\SAM_087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6844" y="3284984"/>
            <a:ext cx="4575636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08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88" y="2616200"/>
            <a:ext cx="271303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4838" y="2616200"/>
            <a:ext cx="2852737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893588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705</TotalTime>
  <Words>502</Words>
  <Application>Microsoft Office PowerPoint</Application>
  <PresentationFormat>Экран (4:3)</PresentationFormat>
  <Paragraphs>75</Paragraphs>
  <Slides>25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Bookman Old Style</vt:lpstr>
      <vt:lpstr>Calibri</vt:lpstr>
      <vt:lpstr>Georgia</vt:lpstr>
      <vt:lpstr>Times New Roman</vt:lpstr>
      <vt:lpstr>Trebuchet MS</vt:lpstr>
      <vt:lpstr>Wingdings</vt:lpstr>
      <vt:lpstr>Воздушный поток</vt:lpstr>
      <vt:lpstr>Играют мальчики,  играют девочки</vt:lpstr>
      <vt:lpstr>Что такое «ГЕНДЕР»</vt:lpstr>
      <vt:lpstr>Гендерное воспитание</vt:lpstr>
      <vt:lpstr>Цель гендерного подхода в педагогике:</vt:lpstr>
      <vt:lpstr>Создание условий для гендерной социализации:</vt:lpstr>
      <vt:lpstr>Игра – это школа социальных отношений , в которых моделируются формы поведения</vt:lpstr>
      <vt:lpstr>Особенности социального характера  развивающей среды: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Игровой материал и атрибуты для игр носят: </vt:lpstr>
      <vt:lpstr>Оборудованы уголки  сюжетно- ролевых игр</vt:lpstr>
      <vt:lpstr>Дидактические   игры </vt:lpstr>
      <vt:lpstr>Интеллектуальные  игры</vt:lpstr>
      <vt:lpstr>Конструктивные   игры</vt:lpstr>
      <vt:lpstr>Подвижные    игры</vt:lpstr>
      <vt:lpstr>Презентация PowerPoint</vt:lpstr>
      <vt:lpstr>Работа с родителями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Роман Школа</cp:lastModifiedBy>
  <cp:revision>61</cp:revision>
  <dcterms:created xsi:type="dcterms:W3CDTF">2012-11-11T03:14:24Z</dcterms:created>
  <dcterms:modified xsi:type="dcterms:W3CDTF">2021-02-27T12:07:16Z</dcterms:modified>
</cp:coreProperties>
</file>