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0" r:id="rId3"/>
    <p:sldId id="258" r:id="rId4"/>
    <p:sldId id="267" r:id="rId5"/>
    <p:sldId id="259" r:id="rId6"/>
    <p:sldId id="268" r:id="rId7"/>
    <p:sldId id="263" r:id="rId8"/>
    <p:sldId id="264" r:id="rId9"/>
    <p:sldId id="266" r:id="rId10"/>
    <p:sldId id="26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03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29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2676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352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7923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276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205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6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06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91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39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02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3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37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93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4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5F501-99D8-462D-8270-E17D76E3C79D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C4C47E-A7CF-458F-84C9-031D96AFB6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70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3852" y="1580606"/>
            <a:ext cx="8982278" cy="1933303"/>
          </a:xfrm>
        </p:spPr>
        <p:txBody>
          <a:bodyPr/>
          <a:lstStyle/>
          <a:p>
            <a:pPr algn="ctr"/>
            <a:r>
              <a:rPr lang="ru-RU" sz="4400" b="1" dirty="0" smtClean="0"/>
              <a:t>Профилактика </a:t>
            </a:r>
            <a:r>
              <a:rPr lang="ru-RU" sz="4400" b="1" dirty="0" smtClean="0"/>
              <a:t>плоскостопия</a:t>
            </a:r>
            <a:br>
              <a:rPr lang="ru-RU" sz="4400" b="1" dirty="0" smtClean="0"/>
            </a:br>
            <a:r>
              <a:rPr lang="ru-RU" sz="4400" b="1" dirty="0" smtClean="0"/>
              <a:t>у дошкольников</a:t>
            </a:r>
            <a:r>
              <a:rPr lang="ru-RU" sz="4400" b="1" dirty="0" smtClean="0"/>
              <a:t>.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10327882" cy="1096899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инструктор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физической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Культуре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Улевская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Н.Г.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434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98490" y="609599"/>
            <a:ext cx="8475512" cy="4838163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b="1" dirty="0" smtClean="0"/>
              <a:t>Спасибо за внимание!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1833879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913" y="609599"/>
            <a:ext cx="11320529" cy="26487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такое плоскостопие?</a:t>
            </a:r>
            <a:br>
              <a:rPr lang="ru-RU" dirty="0" smtClean="0"/>
            </a:br>
            <a:r>
              <a:rPr lang="ru-RU" sz="2700" b="1" dirty="0">
                <a:solidFill>
                  <a:srgbClr val="FF0000"/>
                </a:solidFill>
              </a:rPr>
              <a:t>Плоскостопие</a:t>
            </a:r>
            <a:r>
              <a:rPr lang="ru-RU" sz="2700" b="1" dirty="0"/>
              <a:t> – </a:t>
            </a:r>
            <a:r>
              <a:rPr lang="ru-RU" sz="2700" dirty="0"/>
              <a:t>заболевание,</a:t>
            </a:r>
            <a:r>
              <a:rPr lang="ru-RU" sz="2700" b="1" dirty="0"/>
              <a:t> </a:t>
            </a:r>
            <a:r>
              <a:rPr lang="ru-RU" sz="2700" dirty="0"/>
              <a:t>которое характеризуется деформацией сводов стопы (их уплощением). При развитии плоскостопия</a:t>
            </a:r>
            <a:r>
              <a:rPr lang="ru-RU" sz="2700" b="1" dirty="0"/>
              <a:t> </a:t>
            </a:r>
            <a:r>
              <a:rPr lang="ru-RU" sz="2700" dirty="0"/>
              <a:t>свод стопы перестаёт выполнять свою главную функцию </a:t>
            </a:r>
            <a:r>
              <a:rPr lang="ru-RU" dirty="0"/>
              <a:t>– </a:t>
            </a:r>
            <a:r>
              <a:rPr lang="ru-RU" sz="2700" dirty="0"/>
              <a:t>равномерное распределение нагрузки. Происходит нарушение амортизирующих свойств стопы.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8906" y="2415381"/>
            <a:ext cx="7134225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66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Причины плоскостопия: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03797"/>
            <a:ext cx="11029562" cy="46375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Слабость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мышц и связочного аппарата, принимающих участие в поддержании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свода.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еправильно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подобранная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обувь, особенно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узким носом или высоким каблуком, с толстой подошвой, так как они лишают стопу ее естественной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гибкости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Рахит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при недостатке витамина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кости становятся мягкими, слабеет костно-мышечный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Наследственная предрасположенность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Излишний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вес.</a:t>
            </a:r>
          </a:p>
        </p:txBody>
      </p:sp>
    </p:spTree>
    <p:extLst>
      <p:ext uri="{BB962C8B-B14F-4D97-AF65-F5344CB8AC3E}">
        <p14:creationId xmlns:p14="http://schemas.microsoft.com/office/powerpoint/2010/main" val="376534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792" y="257578"/>
            <a:ext cx="8720210" cy="759854"/>
          </a:xfrm>
        </p:spPr>
        <p:txBody>
          <a:bodyPr/>
          <a:lstStyle/>
          <a:p>
            <a:r>
              <a:rPr lang="ru-RU" dirty="0" smtClean="0"/>
              <a:t>Признаки плоскостопия: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3793" y="1171980"/>
            <a:ext cx="11410680" cy="50239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Ребенок начинает жаловаться на боли в мышцах при ходьбе. Он быстро устает. Обувь, которую носит ребёнок, имеет особенности: ее внутренние края стапты­ваются, а пятка выступает сильно назад. Необходимо помнить, что у детей плоскостопие развивается медленно, и они не особенно жалуются на боли в стопах, поэтому рекомендуется периодически осматривать стопы детей и принимать меры профилактики.</a:t>
            </a:r>
          </a:p>
        </p:txBody>
      </p:sp>
    </p:spTree>
    <p:extLst>
      <p:ext uri="{BB962C8B-B14F-4D97-AF65-F5344CB8AC3E}">
        <p14:creationId xmlns:p14="http://schemas.microsoft.com/office/powerpoint/2010/main" val="4272866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46975" y="206062"/>
            <a:ext cx="8527027" cy="759853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Рекомендации родителям: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96214" y="837127"/>
            <a:ext cx="11629623" cy="602087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исключить возникновение плоскостопия нужно придерживаться некоторых правил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гимнастика и упражнения для профилактики плоскостопия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Профилактический 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массаж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предупреждением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плоскостопия следует заниматься с первых дней жизни младенца, используя просто щекотание подошв ног: ребенок сгибает пальцы, включая в работу соответствующие мышцы, тем самым свод стоп углубляется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Правильная обувь: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трехлетнего возраста ребенок должен ходить в обуви, фиксирующей голеностопный сустав, важен не высокий каблучок, а высокий задник у ботинка.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Сменная обувь в детском саду должна быть с высоким задником, фиксирующим голеностопный сустав. Обувь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должна быть слишком тесной или просторной. Детям с плоской стопой не рекомендуется носить обувь без каблуков на тонкой или резиновой подошве. Высота каблука для детей раннего и дошкольного возраста должна быть 1,5 см, для подростков - 3-4 см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Хождение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неровной поверхности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Бытующее мнение о пользе хождения босиком не всегда верно интерпретируется. Во-первых, на ногах не должны быть надеты ни носочки, ни колготки; во-вторых, ходить босиком надо по траве, гальке, песку, гравию, а не дома по коврам или паркету. Если ребенок до 2-3 лет ходит дома в шерстяных нос­ках или мягких тапочках, то у него обязательно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разовьется плоскостопие.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/>
              <a:t> </a:t>
            </a:r>
          </a:p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092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53036" y="609600"/>
            <a:ext cx="8320965" cy="75556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для профилактики плоскостопия: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46974" y="1236373"/>
            <a:ext cx="10625071" cy="4804990"/>
          </a:xfrm>
        </p:spPr>
        <p:txBody>
          <a:bodyPr/>
          <a:lstStyle/>
          <a:p>
            <a:pPr marL="0" lv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Здравствуйте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до свидания. Совершать движения стопами от себя/ на себя.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Поклонились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Согнуть и разогнуть пальцы ног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Пальчики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поссорились, помирились. Развести носки ног в стороны, свести вместе.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Пяточки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поссорились, помирились. Развести пятки в стороны, свести вместе. 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Ходьба на носках с разным положением рук (вверх, в стороны, на плечах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Ходьба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пятках, руки в замке на затылке.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Мишка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косолапый. Ходьба на внешней стороне стопы.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Ходьба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различным поверхностям, бревнам и т.п.</a:t>
            </a:r>
          </a:p>
          <a:p>
            <a:pPr marL="0" lv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374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96215" y="605307"/>
            <a:ext cx="5061396" cy="3618963"/>
          </a:xfrm>
        </p:spPr>
        <p:txBody>
          <a:bodyPr/>
          <a:lstStyle/>
          <a:p>
            <a:r>
              <a:rPr lang="ru-RU" b="1" i="1" dirty="0"/>
              <a:t>"Художник"</a:t>
            </a:r>
            <a:r>
              <a:rPr lang="ru-RU" dirty="0"/>
              <a:t> – ребёнок карандашом, зажатым пальцами ноги, рисует на листе бумаги различные фигуры, придерживая лист другой ногой. Упражнение выполняется сначала одной, затем другой ногой.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16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67" y="3647416"/>
            <a:ext cx="2060882" cy="1368000"/>
          </a:xfrm>
          <a:prstGeom prst="rect">
            <a:avLst/>
          </a:prstGeom>
          <a:noFill/>
          <a:ln w="38100" algn="ctr">
            <a:solidFill>
              <a:srgbClr val="66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5563674" y="218941"/>
            <a:ext cx="6053070" cy="3606084"/>
          </a:xfrm>
        </p:spPr>
        <p:txBody>
          <a:bodyPr/>
          <a:lstStyle/>
          <a:p>
            <a:r>
              <a:rPr lang="ru-RU" b="1" i="1" dirty="0"/>
              <a:t>"Барабанщик"</a:t>
            </a:r>
            <a:r>
              <a:rPr lang="ru-RU" dirty="0"/>
              <a:t> – ребёнок, сидя на полу с согнутыми коленями, не касаясь пятками пола, двигает ступнями вверх и вниз, касается пола только пальцами ног. В процессе выполнения упражнения колени постепенно выпрямляются.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65" y="3825025"/>
            <a:ext cx="2327396" cy="1383495"/>
          </a:xfrm>
          <a:prstGeom prst="rect">
            <a:avLst/>
          </a:prstGeom>
          <a:noFill/>
          <a:ln w="38100" algn="ctr">
            <a:solidFill>
              <a:srgbClr val="66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1491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3639" y="824248"/>
            <a:ext cx="4397729" cy="2704563"/>
          </a:xfrm>
        </p:spPr>
        <p:txBody>
          <a:bodyPr/>
          <a:lstStyle/>
          <a:p>
            <a:r>
              <a:rPr lang="ru-RU" b="1" i="1" dirty="0" smtClean="0"/>
              <a:t>"</a:t>
            </a:r>
            <a:r>
              <a:rPr lang="ru-RU" b="1" i="1" dirty="0"/>
              <a:t>Хождение на пятках"</a:t>
            </a:r>
            <a:r>
              <a:rPr lang="ru-RU" dirty="0"/>
              <a:t> – ребёнок ходит на пятках, не касаясь пола пальцами и подошвами.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280337" y="643943"/>
            <a:ext cx="6555347" cy="3683357"/>
          </a:xfrm>
        </p:spPr>
        <p:txBody>
          <a:bodyPr/>
          <a:lstStyle/>
          <a:p>
            <a:endParaRPr lang="ru-RU" b="1" i="1" dirty="0" smtClean="0"/>
          </a:p>
          <a:p>
            <a:r>
              <a:rPr lang="ru-RU" b="1" i="1" dirty="0" smtClean="0"/>
              <a:t>"</a:t>
            </a:r>
            <a:r>
              <a:rPr lang="ru-RU" b="1" i="1" dirty="0"/>
              <a:t>Кораблик"</a:t>
            </a:r>
            <a:r>
              <a:rPr lang="ru-RU" dirty="0"/>
              <a:t> – ребёнок, сидя на полу с согнутыми коленями и прижимая подошвы ног друг к другу, постепенно старается выпрямить колени до тех пор, пока пальцы и пятки ног могут быть прижаты друг к другу (старается придать ступням форму кораблика).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761" y="3714928"/>
            <a:ext cx="2091865" cy="1368000"/>
          </a:xfrm>
          <a:prstGeom prst="rect">
            <a:avLst/>
          </a:prstGeom>
          <a:noFill/>
          <a:ln w="38100" algn="ctr">
            <a:solidFill>
              <a:srgbClr val="66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760" y="3822664"/>
            <a:ext cx="2136791" cy="1368000"/>
          </a:xfrm>
          <a:prstGeom prst="rect">
            <a:avLst/>
          </a:prstGeom>
          <a:noFill/>
          <a:ln w="38100" algn="ctr">
            <a:solidFill>
              <a:srgbClr val="66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5727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528035" y="309093"/>
            <a:ext cx="4333334" cy="2428152"/>
          </a:xfrm>
        </p:spPr>
        <p:txBody>
          <a:bodyPr/>
          <a:lstStyle/>
          <a:p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Каток"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ребёнок катает вперёд-назад мяч, скалку или бутылку. Упражнение выполняется сначала одной, затем другой ногой.</a:t>
            </a:r>
          </a:p>
          <a:p>
            <a:endParaRPr lang="ru-RU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12176" y="2737245"/>
            <a:ext cx="2322777" cy="1499746"/>
          </a:xfrm>
          <a:prstGeom prst="rect">
            <a:avLst/>
          </a:prstGeom>
        </p:spPr>
      </p:pic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861369" y="0"/>
            <a:ext cx="7000073" cy="4236991"/>
          </a:xfrm>
        </p:spPr>
        <p:txBody>
          <a:bodyPr/>
          <a:lstStyle/>
          <a:p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Разбойник"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ребёнок сидит на полу с согнутыми ногами. Пятки плотно прижаты к полу и не отрываются от него в течение всего периода выполнения упражнения. Движениями пальцев ноги он старается подтащить под пятку разложенное на полу полотенце (или салфетку), на котором лежит какой-нибудь груз (например, камень). Упражнение выполняется сначала одной, затем другой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ногой.</a:t>
            </a:r>
            <a:endParaRPr lang="ru-RU" dirty="0"/>
          </a:p>
          <a:p>
            <a:endParaRPr lang="ru-RU" dirty="0"/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037957" y="3657854"/>
            <a:ext cx="2286198" cy="14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20785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291</Words>
  <Application>Microsoft Office PowerPoint</Application>
  <PresentationFormat>Широкоэкранный</PresentationFormat>
  <Paragraphs>45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Аспект</vt:lpstr>
      <vt:lpstr>Профилактика плоскостопия у дошкольников.</vt:lpstr>
      <vt:lpstr>Что такое плоскостопие? Плоскостопие – заболевание, которое характеризуется деформацией сводов стопы (их уплощением). При развитии плоскостопия свод стопы перестаёт выполнять свою главную функцию – равномерное распределение нагрузки. Происходит нарушение амортизирующих свойств стопы. </vt:lpstr>
      <vt:lpstr>Причины плоскостопия:</vt:lpstr>
      <vt:lpstr>Признаки плоскостопия:</vt:lpstr>
      <vt:lpstr>Рекомендации родителям: </vt:lpstr>
      <vt:lpstr>Упражнения для профилактики плоскостопия:</vt:lpstr>
      <vt:lpstr>Презентация PowerPoint</vt:lpstr>
      <vt:lpstr>Презентация PowerPoint</vt:lpstr>
      <vt:lpstr>Презентация PowerPoint</vt:lpstr>
      <vt:lpstr> 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ПЛОСКОСТОПИЕ</dc:title>
  <dc:creator>admin</dc:creator>
  <cp:lastModifiedBy>User</cp:lastModifiedBy>
  <cp:revision>19</cp:revision>
  <dcterms:created xsi:type="dcterms:W3CDTF">2017-05-17T13:56:49Z</dcterms:created>
  <dcterms:modified xsi:type="dcterms:W3CDTF">2024-11-20T19:50:36Z</dcterms:modified>
</cp:coreProperties>
</file>